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74" r:id="rId9"/>
    <p:sldId id="275" r:id="rId10"/>
    <p:sldId id="276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3EEDE5-E9B0-4631-B2E4-291967F4894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C7150D-9054-4AE3-8BA4-B993A3FCA7A1}">
      <dgm:prSet phldrT="[Текст]"/>
      <dgm:spPr/>
      <dgm:t>
        <a:bodyPr/>
        <a:lstStyle/>
        <a:p>
          <a:r>
            <a:rPr lang="ru-RU" dirty="0" smtClean="0"/>
            <a:t>Проект</a:t>
          </a:r>
          <a:endParaRPr lang="ru-RU" dirty="0"/>
        </a:p>
      </dgm:t>
    </dgm:pt>
    <dgm:pt modelId="{5EC22926-F4F2-443E-B10E-C7AB02518979}" type="parTrans" cxnId="{EC8CCAC5-5151-4CE1-8C1F-944A623EAC01}">
      <dgm:prSet/>
      <dgm:spPr/>
      <dgm:t>
        <a:bodyPr/>
        <a:lstStyle/>
        <a:p>
          <a:endParaRPr lang="ru-RU"/>
        </a:p>
      </dgm:t>
    </dgm:pt>
    <dgm:pt modelId="{A7E85400-ACD0-4D37-A1E3-23D110A5CFF2}" type="sibTrans" cxnId="{EC8CCAC5-5151-4CE1-8C1F-944A623EAC01}">
      <dgm:prSet/>
      <dgm:spPr/>
      <dgm:t>
        <a:bodyPr/>
        <a:lstStyle/>
        <a:p>
          <a:endParaRPr lang="ru-RU"/>
        </a:p>
      </dgm:t>
    </dgm:pt>
    <dgm:pt modelId="{1D6DB985-A1D7-47DA-80AF-719AB6EFBD60}">
      <dgm:prSet phldrT="[Текст]" custT="1"/>
      <dgm:spPr/>
      <dgm:t>
        <a:bodyPr/>
        <a:lstStyle/>
        <a:p>
          <a:r>
            <a:rPr lang="ru-RU" sz="1800" dirty="0" smtClean="0"/>
            <a:t>«Информатизация образования» </a:t>
          </a:r>
          <a:endParaRPr lang="ru-RU" sz="1800" dirty="0"/>
        </a:p>
      </dgm:t>
    </dgm:pt>
    <dgm:pt modelId="{A6C231A7-F795-4527-A315-99A02EB73B4C}" type="parTrans" cxnId="{2C9B3542-FDF9-47D9-9636-5656F97B12E7}">
      <dgm:prSet/>
      <dgm:spPr/>
      <dgm:t>
        <a:bodyPr/>
        <a:lstStyle/>
        <a:p>
          <a:endParaRPr lang="ru-RU"/>
        </a:p>
      </dgm:t>
    </dgm:pt>
    <dgm:pt modelId="{20C0B27F-E0FB-4458-BA7C-639210305776}" type="sibTrans" cxnId="{2C9B3542-FDF9-47D9-9636-5656F97B12E7}">
      <dgm:prSet/>
      <dgm:spPr/>
      <dgm:t>
        <a:bodyPr/>
        <a:lstStyle/>
        <a:p>
          <a:endParaRPr lang="ru-RU"/>
        </a:p>
      </dgm:t>
    </dgm:pt>
    <dgm:pt modelId="{2A6B3AAB-7A8A-400E-BB15-7DD60C164E30}">
      <dgm:prSet phldrT="[Текст]"/>
      <dgm:spPr/>
      <dgm:t>
        <a:bodyPr/>
        <a:lstStyle/>
        <a:p>
          <a:r>
            <a:rPr lang="ru-RU" dirty="0" smtClean="0"/>
            <a:t>Проект </a:t>
          </a:r>
          <a:endParaRPr lang="ru-RU" dirty="0"/>
        </a:p>
      </dgm:t>
    </dgm:pt>
    <dgm:pt modelId="{7D2B8EC1-4166-4AD7-9058-CB0E959935B0}" type="parTrans" cxnId="{C2449151-EED1-482A-92D7-A2796A189244}">
      <dgm:prSet/>
      <dgm:spPr/>
      <dgm:t>
        <a:bodyPr/>
        <a:lstStyle/>
        <a:p>
          <a:endParaRPr lang="ru-RU"/>
        </a:p>
      </dgm:t>
    </dgm:pt>
    <dgm:pt modelId="{97E60EEB-8AA7-48A3-9F79-C6BA4A6892AE}" type="sibTrans" cxnId="{C2449151-EED1-482A-92D7-A2796A189244}">
      <dgm:prSet/>
      <dgm:spPr/>
      <dgm:t>
        <a:bodyPr/>
        <a:lstStyle/>
        <a:p>
          <a:endParaRPr lang="ru-RU"/>
        </a:p>
      </dgm:t>
    </dgm:pt>
    <dgm:pt modelId="{E3EB4C72-BC2F-44FC-ABFA-54B55C6CE56E}">
      <dgm:prSet phldrT="[Текст]" custT="1"/>
      <dgm:spPr/>
      <dgm:t>
        <a:bodyPr/>
        <a:lstStyle/>
        <a:p>
          <a:r>
            <a:rPr lang="ru-RU" sz="1800" dirty="0" smtClean="0"/>
            <a:t>«Здоровье в детском саду» </a:t>
          </a:r>
          <a:endParaRPr lang="ru-RU" sz="1800" dirty="0"/>
        </a:p>
      </dgm:t>
    </dgm:pt>
    <dgm:pt modelId="{B6B98649-105C-4A2B-AAB1-6E4A0285F025}" type="parTrans" cxnId="{C806E8E7-5A90-49AD-9C3E-9E2C52C367BA}">
      <dgm:prSet/>
      <dgm:spPr/>
      <dgm:t>
        <a:bodyPr/>
        <a:lstStyle/>
        <a:p>
          <a:endParaRPr lang="ru-RU"/>
        </a:p>
      </dgm:t>
    </dgm:pt>
    <dgm:pt modelId="{4A8C9701-B646-42DE-8542-2A68662D7724}" type="sibTrans" cxnId="{C806E8E7-5A90-49AD-9C3E-9E2C52C367BA}">
      <dgm:prSet/>
      <dgm:spPr/>
      <dgm:t>
        <a:bodyPr/>
        <a:lstStyle/>
        <a:p>
          <a:endParaRPr lang="ru-RU"/>
        </a:p>
      </dgm:t>
    </dgm:pt>
    <dgm:pt modelId="{97DDEB9C-D779-40FE-BDC3-F54963007C20}">
      <dgm:prSet phldrT="[Текст]"/>
      <dgm:spPr/>
      <dgm:t>
        <a:bodyPr/>
        <a:lstStyle/>
        <a:p>
          <a:r>
            <a:rPr lang="ru-RU" dirty="0" smtClean="0"/>
            <a:t>Проекты</a:t>
          </a:r>
          <a:endParaRPr lang="ru-RU" dirty="0"/>
        </a:p>
      </dgm:t>
    </dgm:pt>
    <dgm:pt modelId="{E1345822-3496-46BD-ADBF-24B174CAFC35}" type="parTrans" cxnId="{8741A35E-F8AA-4AEA-A1D8-FC60255800BB}">
      <dgm:prSet/>
      <dgm:spPr/>
      <dgm:t>
        <a:bodyPr/>
        <a:lstStyle/>
        <a:p>
          <a:endParaRPr lang="ru-RU"/>
        </a:p>
      </dgm:t>
    </dgm:pt>
    <dgm:pt modelId="{2DF98444-5F29-446B-B214-C66B694DC162}" type="sibTrans" cxnId="{8741A35E-F8AA-4AEA-A1D8-FC60255800BB}">
      <dgm:prSet/>
      <dgm:spPr/>
      <dgm:t>
        <a:bodyPr/>
        <a:lstStyle/>
        <a:p>
          <a:endParaRPr lang="ru-RU"/>
        </a:p>
      </dgm:t>
    </dgm:pt>
    <dgm:pt modelId="{3F6E1277-29EF-4F21-AD5C-6901BA955407}">
      <dgm:prSet phldrT="[Текст]" custT="1"/>
      <dgm:spPr/>
      <dgm:t>
        <a:bodyPr/>
        <a:lstStyle/>
        <a:p>
          <a:r>
            <a:rPr lang="ru-RU" sz="1800" dirty="0" smtClean="0"/>
            <a:t>«Талантливые дети» </a:t>
          </a:r>
          <a:endParaRPr lang="ru-RU" sz="1800" dirty="0"/>
        </a:p>
      </dgm:t>
    </dgm:pt>
    <dgm:pt modelId="{E0AB9552-1B17-4B0F-911B-D9ED764CCE39}" type="parTrans" cxnId="{58146617-E482-46F7-9477-C6BF95C27595}">
      <dgm:prSet/>
      <dgm:spPr/>
      <dgm:t>
        <a:bodyPr/>
        <a:lstStyle/>
        <a:p>
          <a:endParaRPr lang="ru-RU"/>
        </a:p>
      </dgm:t>
    </dgm:pt>
    <dgm:pt modelId="{0482A412-5A5D-4568-A149-A1ED39C39C4A}" type="sibTrans" cxnId="{58146617-E482-46F7-9477-C6BF95C27595}">
      <dgm:prSet/>
      <dgm:spPr/>
      <dgm:t>
        <a:bodyPr/>
        <a:lstStyle/>
        <a:p>
          <a:endParaRPr lang="ru-RU"/>
        </a:p>
      </dgm:t>
    </dgm:pt>
    <dgm:pt modelId="{6278AEA5-DF6A-4B1F-8FB5-CEF01217C34D}">
      <dgm:prSet phldrT="[Текст]" custT="1"/>
      <dgm:spPr/>
      <dgm:t>
        <a:bodyPr/>
        <a:lstStyle/>
        <a:p>
          <a:r>
            <a:rPr lang="ru-RU" sz="1800" dirty="0" smtClean="0"/>
            <a:t>«Ответственное </a:t>
          </a:r>
          <a:r>
            <a:rPr lang="ru-RU" sz="1800" dirty="0" err="1" smtClean="0"/>
            <a:t>родительство</a:t>
          </a:r>
          <a:r>
            <a:rPr lang="ru-RU" sz="1800" dirty="0" smtClean="0"/>
            <a:t>»</a:t>
          </a:r>
          <a:endParaRPr lang="ru-RU" sz="1800" dirty="0"/>
        </a:p>
      </dgm:t>
    </dgm:pt>
    <dgm:pt modelId="{A4998777-A790-4879-AA85-4AEF49BC059E}" type="parTrans" cxnId="{6395CD42-3AEB-4411-B111-28C2706E8A37}">
      <dgm:prSet/>
      <dgm:spPr/>
      <dgm:t>
        <a:bodyPr/>
        <a:lstStyle/>
        <a:p>
          <a:endParaRPr lang="ru-RU"/>
        </a:p>
      </dgm:t>
    </dgm:pt>
    <dgm:pt modelId="{4C4A4430-064B-4D1C-A6D5-6CDD87A83737}" type="sibTrans" cxnId="{6395CD42-3AEB-4411-B111-28C2706E8A37}">
      <dgm:prSet/>
      <dgm:spPr/>
      <dgm:t>
        <a:bodyPr/>
        <a:lstStyle/>
        <a:p>
          <a:endParaRPr lang="ru-RU"/>
        </a:p>
      </dgm:t>
    </dgm:pt>
    <dgm:pt modelId="{41A000F4-23C0-4BA2-9A1E-C6BD7B9BC13B}">
      <dgm:prSet/>
      <dgm:spPr/>
      <dgm:t>
        <a:bodyPr/>
        <a:lstStyle/>
        <a:p>
          <a:r>
            <a:rPr lang="ru-RU" dirty="0" smtClean="0"/>
            <a:t>Проект</a:t>
          </a:r>
          <a:endParaRPr lang="ru-RU" dirty="0"/>
        </a:p>
      </dgm:t>
    </dgm:pt>
    <dgm:pt modelId="{210F8B9F-7A3B-4E57-AC22-F6E11D26E1C6}" type="parTrans" cxnId="{25765094-5807-4430-BBBA-0448883EFCF8}">
      <dgm:prSet/>
      <dgm:spPr/>
      <dgm:t>
        <a:bodyPr/>
        <a:lstStyle/>
        <a:p>
          <a:endParaRPr lang="ru-RU"/>
        </a:p>
      </dgm:t>
    </dgm:pt>
    <dgm:pt modelId="{99607F38-2ABE-4702-B4A5-2074C6B8C55C}" type="sibTrans" cxnId="{25765094-5807-4430-BBBA-0448883EFCF8}">
      <dgm:prSet/>
      <dgm:spPr/>
      <dgm:t>
        <a:bodyPr/>
        <a:lstStyle/>
        <a:p>
          <a:endParaRPr lang="ru-RU"/>
        </a:p>
      </dgm:t>
    </dgm:pt>
    <dgm:pt modelId="{FEF974B6-9D14-44AF-B1C1-3BBC9D532C8E}">
      <dgm:prSet custT="1"/>
      <dgm:spPr/>
      <dgm:t>
        <a:bodyPr/>
        <a:lstStyle/>
        <a:p>
          <a:r>
            <a:rPr lang="ru-RU" sz="1800" dirty="0" smtClean="0"/>
            <a:t>«Педагог профессионал»</a:t>
          </a:r>
          <a:endParaRPr lang="ru-RU" sz="1800" dirty="0"/>
        </a:p>
      </dgm:t>
    </dgm:pt>
    <dgm:pt modelId="{82327472-C99F-4C79-A997-5630CA3025F5}" type="parTrans" cxnId="{F63EF3AC-DA30-4034-883F-5121480134B0}">
      <dgm:prSet/>
      <dgm:spPr/>
      <dgm:t>
        <a:bodyPr/>
        <a:lstStyle/>
        <a:p>
          <a:endParaRPr lang="ru-RU"/>
        </a:p>
      </dgm:t>
    </dgm:pt>
    <dgm:pt modelId="{482E9F37-A551-4BCC-A641-0D9F78A53336}" type="sibTrans" cxnId="{F63EF3AC-DA30-4034-883F-5121480134B0}">
      <dgm:prSet/>
      <dgm:spPr/>
      <dgm:t>
        <a:bodyPr/>
        <a:lstStyle/>
        <a:p>
          <a:endParaRPr lang="ru-RU"/>
        </a:p>
      </dgm:t>
    </dgm:pt>
    <dgm:pt modelId="{14ACEB4E-82F6-4C6F-92F6-F1BD2A840F8D}" type="pres">
      <dgm:prSet presAssocID="{9E3EEDE5-E9B0-4631-B2E4-291967F4894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05B18D-0522-4AA6-A8EB-ED45D686DB13}" type="pres">
      <dgm:prSet presAssocID="{4DC7150D-9054-4AE3-8BA4-B993A3FCA7A1}" presName="composite" presStyleCnt="0"/>
      <dgm:spPr/>
    </dgm:pt>
    <dgm:pt modelId="{909A71A0-50DE-4A8E-AAD5-DF6986D5D24B}" type="pres">
      <dgm:prSet presAssocID="{4DC7150D-9054-4AE3-8BA4-B993A3FCA7A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51DF41-FFB8-4EC2-81EB-7075F1536989}" type="pres">
      <dgm:prSet presAssocID="{4DC7150D-9054-4AE3-8BA4-B993A3FCA7A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99ECBE-1604-4EE6-A134-F6B50113DD3C}" type="pres">
      <dgm:prSet presAssocID="{A7E85400-ACD0-4D37-A1E3-23D110A5CFF2}" presName="sp" presStyleCnt="0"/>
      <dgm:spPr/>
    </dgm:pt>
    <dgm:pt modelId="{C0174BDC-3AE8-40B4-B3E2-8B8008DD4F54}" type="pres">
      <dgm:prSet presAssocID="{2A6B3AAB-7A8A-400E-BB15-7DD60C164E30}" presName="composite" presStyleCnt="0"/>
      <dgm:spPr/>
    </dgm:pt>
    <dgm:pt modelId="{4CC35304-361C-4326-A8DB-C526F0C43225}" type="pres">
      <dgm:prSet presAssocID="{2A6B3AAB-7A8A-400E-BB15-7DD60C164E30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989921-6328-43B3-8315-FB68F61C06AC}" type="pres">
      <dgm:prSet presAssocID="{2A6B3AAB-7A8A-400E-BB15-7DD60C164E30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D6CA98-BBF1-4F42-9D3A-F483779640BB}" type="pres">
      <dgm:prSet presAssocID="{97E60EEB-8AA7-48A3-9F79-C6BA4A6892AE}" presName="sp" presStyleCnt="0"/>
      <dgm:spPr/>
    </dgm:pt>
    <dgm:pt modelId="{09CBB23B-72F1-4F2E-B6A7-A5031B5CEFB1}" type="pres">
      <dgm:prSet presAssocID="{97DDEB9C-D779-40FE-BDC3-F54963007C20}" presName="composite" presStyleCnt="0"/>
      <dgm:spPr/>
    </dgm:pt>
    <dgm:pt modelId="{6DB793D8-5327-4C0A-A95D-B2CB2F82ACBD}" type="pres">
      <dgm:prSet presAssocID="{97DDEB9C-D779-40FE-BDC3-F54963007C20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D326BA-19FE-4AD9-8DB1-5FEC8CFEE667}" type="pres">
      <dgm:prSet presAssocID="{97DDEB9C-D779-40FE-BDC3-F54963007C20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BB2250-8C0A-44DE-B93D-8257F328B02D}" type="pres">
      <dgm:prSet presAssocID="{2DF98444-5F29-446B-B214-C66B694DC162}" presName="sp" presStyleCnt="0"/>
      <dgm:spPr/>
    </dgm:pt>
    <dgm:pt modelId="{CFE31883-1B71-4406-AFF6-864E021DE703}" type="pres">
      <dgm:prSet presAssocID="{41A000F4-23C0-4BA2-9A1E-C6BD7B9BC13B}" presName="composite" presStyleCnt="0"/>
      <dgm:spPr/>
    </dgm:pt>
    <dgm:pt modelId="{3E82F05C-5913-4E9B-B8AB-68F9ADE474DB}" type="pres">
      <dgm:prSet presAssocID="{41A000F4-23C0-4BA2-9A1E-C6BD7B9BC13B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DD7857-DF33-4A60-9DD5-E9DB3B065CBE}" type="pres">
      <dgm:prSet presAssocID="{41A000F4-23C0-4BA2-9A1E-C6BD7B9BC13B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41E788-4DFB-4914-B2A4-32A94901F2A9}" type="presOf" srcId="{1D6DB985-A1D7-47DA-80AF-719AB6EFBD60}" destId="{4851DF41-FFB8-4EC2-81EB-7075F1536989}" srcOrd="0" destOrd="0" presId="urn:microsoft.com/office/officeart/2005/8/layout/chevron2"/>
    <dgm:cxn modelId="{656B3DCB-DAD5-4C36-A1FB-095930EA67DC}" type="presOf" srcId="{41A000F4-23C0-4BA2-9A1E-C6BD7B9BC13B}" destId="{3E82F05C-5913-4E9B-B8AB-68F9ADE474DB}" srcOrd="0" destOrd="0" presId="urn:microsoft.com/office/officeart/2005/8/layout/chevron2"/>
    <dgm:cxn modelId="{8741A35E-F8AA-4AEA-A1D8-FC60255800BB}" srcId="{9E3EEDE5-E9B0-4631-B2E4-291967F48948}" destId="{97DDEB9C-D779-40FE-BDC3-F54963007C20}" srcOrd="2" destOrd="0" parTransId="{E1345822-3496-46BD-ADBF-24B174CAFC35}" sibTransId="{2DF98444-5F29-446B-B214-C66B694DC162}"/>
    <dgm:cxn modelId="{E4A9133E-D1FE-4996-93C0-3AA0FB6DE1E5}" type="presOf" srcId="{97DDEB9C-D779-40FE-BDC3-F54963007C20}" destId="{6DB793D8-5327-4C0A-A95D-B2CB2F82ACBD}" srcOrd="0" destOrd="0" presId="urn:microsoft.com/office/officeart/2005/8/layout/chevron2"/>
    <dgm:cxn modelId="{25765094-5807-4430-BBBA-0448883EFCF8}" srcId="{9E3EEDE5-E9B0-4631-B2E4-291967F48948}" destId="{41A000F4-23C0-4BA2-9A1E-C6BD7B9BC13B}" srcOrd="3" destOrd="0" parTransId="{210F8B9F-7A3B-4E57-AC22-F6E11D26E1C6}" sibTransId="{99607F38-2ABE-4702-B4A5-2074C6B8C55C}"/>
    <dgm:cxn modelId="{58D3A531-DD79-4C5F-94CC-FD8A756E27CA}" type="presOf" srcId="{3F6E1277-29EF-4F21-AD5C-6901BA955407}" destId="{DAD326BA-19FE-4AD9-8DB1-5FEC8CFEE667}" srcOrd="0" destOrd="0" presId="urn:microsoft.com/office/officeart/2005/8/layout/chevron2"/>
    <dgm:cxn modelId="{7C07F71E-B71D-432A-B24C-A40EFDAC13DC}" type="presOf" srcId="{9E3EEDE5-E9B0-4631-B2E4-291967F48948}" destId="{14ACEB4E-82F6-4C6F-92F6-F1BD2A840F8D}" srcOrd="0" destOrd="0" presId="urn:microsoft.com/office/officeart/2005/8/layout/chevron2"/>
    <dgm:cxn modelId="{54CDB49F-D5D3-4505-B24E-7F2D55283771}" type="presOf" srcId="{2A6B3AAB-7A8A-400E-BB15-7DD60C164E30}" destId="{4CC35304-361C-4326-A8DB-C526F0C43225}" srcOrd="0" destOrd="0" presId="urn:microsoft.com/office/officeart/2005/8/layout/chevron2"/>
    <dgm:cxn modelId="{0F57C045-DD71-4356-AD15-392D6AAE6E32}" type="presOf" srcId="{E3EB4C72-BC2F-44FC-ABFA-54B55C6CE56E}" destId="{2C989921-6328-43B3-8315-FB68F61C06AC}" srcOrd="0" destOrd="0" presId="urn:microsoft.com/office/officeart/2005/8/layout/chevron2"/>
    <dgm:cxn modelId="{58146617-E482-46F7-9477-C6BF95C27595}" srcId="{97DDEB9C-D779-40FE-BDC3-F54963007C20}" destId="{3F6E1277-29EF-4F21-AD5C-6901BA955407}" srcOrd="0" destOrd="0" parTransId="{E0AB9552-1B17-4B0F-911B-D9ED764CCE39}" sibTransId="{0482A412-5A5D-4568-A149-A1ED39C39C4A}"/>
    <dgm:cxn modelId="{943DFAFB-7BF1-4B72-ACF2-CA3FA54F294E}" type="presOf" srcId="{FEF974B6-9D14-44AF-B1C1-3BBC9D532C8E}" destId="{33DD7857-DF33-4A60-9DD5-E9DB3B065CBE}" srcOrd="0" destOrd="0" presId="urn:microsoft.com/office/officeart/2005/8/layout/chevron2"/>
    <dgm:cxn modelId="{EC8CCAC5-5151-4CE1-8C1F-944A623EAC01}" srcId="{9E3EEDE5-E9B0-4631-B2E4-291967F48948}" destId="{4DC7150D-9054-4AE3-8BA4-B993A3FCA7A1}" srcOrd="0" destOrd="0" parTransId="{5EC22926-F4F2-443E-B10E-C7AB02518979}" sibTransId="{A7E85400-ACD0-4D37-A1E3-23D110A5CFF2}"/>
    <dgm:cxn modelId="{6395CD42-3AEB-4411-B111-28C2706E8A37}" srcId="{97DDEB9C-D779-40FE-BDC3-F54963007C20}" destId="{6278AEA5-DF6A-4B1F-8FB5-CEF01217C34D}" srcOrd="1" destOrd="0" parTransId="{A4998777-A790-4879-AA85-4AEF49BC059E}" sibTransId="{4C4A4430-064B-4D1C-A6D5-6CDD87A83737}"/>
    <dgm:cxn modelId="{F63EF3AC-DA30-4034-883F-5121480134B0}" srcId="{41A000F4-23C0-4BA2-9A1E-C6BD7B9BC13B}" destId="{FEF974B6-9D14-44AF-B1C1-3BBC9D532C8E}" srcOrd="0" destOrd="0" parTransId="{82327472-C99F-4C79-A997-5630CA3025F5}" sibTransId="{482E9F37-A551-4BCC-A641-0D9F78A53336}"/>
    <dgm:cxn modelId="{089760F2-E1E5-45D2-B75B-F1DA26987DE0}" type="presOf" srcId="{6278AEA5-DF6A-4B1F-8FB5-CEF01217C34D}" destId="{DAD326BA-19FE-4AD9-8DB1-5FEC8CFEE667}" srcOrd="0" destOrd="1" presId="urn:microsoft.com/office/officeart/2005/8/layout/chevron2"/>
    <dgm:cxn modelId="{2C9B3542-FDF9-47D9-9636-5656F97B12E7}" srcId="{4DC7150D-9054-4AE3-8BA4-B993A3FCA7A1}" destId="{1D6DB985-A1D7-47DA-80AF-719AB6EFBD60}" srcOrd="0" destOrd="0" parTransId="{A6C231A7-F795-4527-A315-99A02EB73B4C}" sibTransId="{20C0B27F-E0FB-4458-BA7C-639210305776}"/>
    <dgm:cxn modelId="{C806E8E7-5A90-49AD-9C3E-9E2C52C367BA}" srcId="{2A6B3AAB-7A8A-400E-BB15-7DD60C164E30}" destId="{E3EB4C72-BC2F-44FC-ABFA-54B55C6CE56E}" srcOrd="0" destOrd="0" parTransId="{B6B98649-105C-4A2B-AAB1-6E4A0285F025}" sibTransId="{4A8C9701-B646-42DE-8542-2A68662D7724}"/>
    <dgm:cxn modelId="{C2449151-EED1-482A-92D7-A2796A189244}" srcId="{9E3EEDE5-E9B0-4631-B2E4-291967F48948}" destId="{2A6B3AAB-7A8A-400E-BB15-7DD60C164E30}" srcOrd="1" destOrd="0" parTransId="{7D2B8EC1-4166-4AD7-9058-CB0E959935B0}" sibTransId="{97E60EEB-8AA7-48A3-9F79-C6BA4A6892AE}"/>
    <dgm:cxn modelId="{5242B216-6F22-4FB8-9310-81843E8CF4B8}" type="presOf" srcId="{4DC7150D-9054-4AE3-8BA4-B993A3FCA7A1}" destId="{909A71A0-50DE-4A8E-AAD5-DF6986D5D24B}" srcOrd="0" destOrd="0" presId="urn:microsoft.com/office/officeart/2005/8/layout/chevron2"/>
    <dgm:cxn modelId="{7987B8F4-A08F-4040-B654-C347D815319E}" type="presParOf" srcId="{14ACEB4E-82F6-4C6F-92F6-F1BD2A840F8D}" destId="{9705B18D-0522-4AA6-A8EB-ED45D686DB13}" srcOrd="0" destOrd="0" presId="urn:microsoft.com/office/officeart/2005/8/layout/chevron2"/>
    <dgm:cxn modelId="{2DE63483-44E9-4B37-ABDC-EF7D7E0C679F}" type="presParOf" srcId="{9705B18D-0522-4AA6-A8EB-ED45D686DB13}" destId="{909A71A0-50DE-4A8E-AAD5-DF6986D5D24B}" srcOrd="0" destOrd="0" presId="urn:microsoft.com/office/officeart/2005/8/layout/chevron2"/>
    <dgm:cxn modelId="{F664A4C0-3016-4F4F-9EFA-232C42CBC037}" type="presParOf" srcId="{9705B18D-0522-4AA6-A8EB-ED45D686DB13}" destId="{4851DF41-FFB8-4EC2-81EB-7075F1536989}" srcOrd="1" destOrd="0" presId="urn:microsoft.com/office/officeart/2005/8/layout/chevron2"/>
    <dgm:cxn modelId="{332CF14F-DE95-447F-8EDB-3F32279AA5F3}" type="presParOf" srcId="{14ACEB4E-82F6-4C6F-92F6-F1BD2A840F8D}" destId="{7C99ECBE-1604-4EE6-A134-F6B50113DD3C}" srcOrd="1" destOrd="0" presId="urn:microsoft.com/office/officeart/2005/8/layout/chevron2"/>
    <dgm:cxn modelId="{DDC40768-640E-45EA-B275-02AC0F8EBC53}" type="presParOf" srcId="{14ACEB4E-82F6-4C6F-92F6-F1BD2A840F8D}" destId="{C0174BDC-3AE8-40B4-B3E2-8B8008DD4F54}" srcOrd="2" destOrd="0" presId="urn:microsoft.com/office/officeart/2005/8/layout/chevron2"/>
    <dgm:cxn modelId="{D738DF7E-8347-4C66-9159-5ECFF56FCE2D}" type="presParOf" srcId="{C0174BDC-3AE8-40B4-B3E2-8B8008DD4F54}" destId="{4CC35304-361C-4326-A8DB-C526F0C43225}" srcOrd="0" destOrd="0" presId="urn:microsoft.com/office/officeart/2005/8/layout/chevron2"/>
    <dgm:cxn modelId="{C03FB8A6-CABA-4456-A7B3-DD4AC41F6FF6}" type="presParOf" srcId="{C0174BDC-3AE8-40B4-B3E2-8B8008DD4F54}" destId="{2C989921-6328-43B3-8315-FB68F61C06AC}" srcOrd="1" destOrd="0" presId="urn:microsoft.com/office/officeart/2005/8/layout/chevron2"/>
    <dgm:cxn modelId="{3553B643-3302-4C18-AB7A-AF1FAF224E35}" type="presParOf" srcId="{14ACEB4E-82F6-4C6F-92F6-F1BD2A840F8D}" destId="{32D6CA98-BBF1-4F42-9D3A-F483779640BB}" srcOrd="3" destOrd="0" presId="urn:microsoft.com/office/officeart/2005/8/layout/chevron2"/>
    <dgm:cxn modelId="{C2B7991D-74A0-4B46-89B8-DB00AF9684A7}" type="presParOf" srcId="{14ACEB4E-82F6-4C6F-92F6-F1BD2A840F8D}" destId="{09CBB23B-72F1-4F2E-B6A7-A5031B5CEFB1}" srcOrd="4" destOrd="0" presId="urn:microsoft.com/office/officeart/2005/8/layout/chevron2"/>
    <dgm:cxn modelId="{1C687D26-A385-4060-9A6B-9AE29801D112}" type="presParOf" srcId="{09CBB23B-72F1-4F2E-B6A7-A5031B5CEFB1}" destId="{6DB793D8-5327-4C0A-A95D-B2CB2F82ACBD}" srcOrd="0" destOrd="0" presId="urn:microsoft.com/office/officeart/2005/8/layout/chevron2"/>
    <dgm:cxn modelId="{7C3B3527-9082-49DE-8699-3F5A654A9D77}" type="presParOf" srcId="{09CBB23B-72F1-4F2E-B6A7-A5031B5CEFB1}" destId="{DAD326BA-19FE-4AD9-8DB1-5FEC8CFEE667}" srcOrd="1" destOrd="0" presId="urn:microsoft.com/office/officeart/2005/8/layout/chevron2"/>
    <dgm:cxn modelId="{72D24428-3D73-4D9D-BFF0-C2FE86A4962F}" type="presParOf" srcId="{14ACEB4E-82F6-4C6F-92F6-F1BD2A840F8D}" destId="{62BB2250-8C0A-44DE-B93D-8257F328B02D}" srcOrd="5" destOrd="0" presId="urn:microsoft.com/office/officeart/2005/8/layout/chevron2"/>
    <dgm:cxn modelId="{4116E42E-00AD-4771-92B8-A0DC705EC36F}" type="presParOf" srcId="{14ACEB4E-82F6-4C6F-92F6-F1BD2A840F8D}" destId="{CFE31883-1B71-4406-AFF6-864E021DE703}" srcOrd="6" destOrd="0" presId="urn:microsoft.com/office/officeart/2005/8/layout/chevron2"/>
    <dgm:cxn modelId="{FA8028BE-1544-4DB2-983D-DAD2DADFD9A8}" type="presParOf" srcId="{CFE31883-1B71-4406-AFF6-864E021DE703}" destId="{3E82F05C-5913-4E9B-B8AB-68F9ADE474DB}" srcOrd="0" destOrd="0" presId="urn:microsoft.com/office/officeart/2005/8/layout/chevron2"/>
    <dgm:cxn modelId="{46ED149F-7DFA-44AD-A971-F595A9A000B7}" type="presParOf" srcId="{CFE31883-1B71-4406-AFF6-864E021DE703}" destId="{33DD7857-DF33-4A60-9DD5-E9DB3B065CB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9A71A0-50DE-4A8E-AAD5-DF6986D5D24B}">
      <dsp:nvSpPr>
        <dsp:cNvPr id="0" name=""/>
        <dsp:cNvSpPr/>
      </dsp:nvSpPr>
      <dsp:spPr>
        <a:xfrm rot="5400000">
          <a:off x="-117193" y="119187"/>
          <a:ext cx="781287" cy="5469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Проект</a:t>
          </a:r>
          <a:endParaRPr lang="ru-RU" sz="1100" kern="1200" dirty="0"/>
        </a:p>
      </dsp:txBody>
      <dsp:txXfrm rot="5400000">
        <a:off x="-117193" y="119187"/>
        <a:ext cx="781287" cy="546900"/>
      </dsp:txXfrm>
    </dsp:sp>
    <dsp:sp modelId="{4851DF41-FFB8-4EC2-81EB-7075F1536989}">
      <dsp:nvSpPr>
        <dsp:cNvPr id="0" name=""/>
        <dsp:cNvSpPr/>
      </dsp:nvSpPr>
      <dsp:spPr>
        <a:xfrm rot="5400000">
          <a:off x="2019796" y="-1470900"/>
          <a:ext cx="507836" cy="34536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«Информатизация образования» </a:t>
          </a:r>
          <a:endParaRPr lang="ru-RU" sz="1800" kern="1200" dirty="0"/>
        </a:p>
      </dsp:txBody>
      <dsp:txXfrm rot="5400000">
        <a:off x="2019796" y="-1470900"/>
        <a:ext cx="507836" cy="3453627"/>
      </dsp:txXfrm>
    </dsp:sp>
    <dsp:sp modelId="{4CC35304-361C-4326-A8DB-C526F0C43225}">
      <dsp:nvSpPr>
        <dsp:cNvPr id="0" name=""/>
        <dsp:cNvSpPr/>
      </dsp:nvSpPr>
      <dsp:spPr>
        <a:xfrm rot="5400000">
          <a:off x="-117193" y="762310"/>
          <a:ext cx="781287" cy="5469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Проект </a:t>
          </a:r>
          <a:endParaRPr lang="ru-RU" sz="1100" kern="1200" dirty="0"/>
        </a:p>
      </dsp:txBody>
      <dsp:txXfrm rot="5400000">
        <a:off x="-117193" y="762310"/>
        <a:ext cx="781287" cy="546900"/>
      </dsp:txXfrm>
    </dsp:sp>
    <dsp:sp modelId="{2C989921-6328-43B3-8315-FB68F61C06AC}">
      <dsp:nvSpPr>
        <dsp:cNvPr id="0" name=""/>
        <dsp:cNvSpPr/>
      </dsp:nvSpPr>
      <dsp:spPr>
        <a:xfrm rot="5400000">
          <a:off x="2019796" y="-827778"/>
          <a:ext cx="507836" cy="34536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«Здоровье в детском саду» </a:t>
          </a:r>
          <a:endParaRPr lang="ru-RU" sz="1800" kern="1200" dirty="0"/>
        </a:p>
      </dsp:txBody>
      <dsp:txXfrm rot="5400000">
        <a:off x="2019796" y="-827778"/>
        <a:ext cx="507836" cy="3453627"/>
      </dsp:txXfrm>
    </dsp:sp>
    <dsp:sp modelId="{6DB793D8-5327-4C0A-A95D-B2CB2F82ACBD}">
      <dsp:nvSpPr>
        <dsp:cNvPr id="0" name=""/>
        <dsp:cNvSpPr/>
      </dsp:nvSpPr>
      <dsp:spPr>
        <a:xfrm rot="5400000">
          <a:off x="-117193" y="1405432"/>
          <a:ext cx="781287" cy="5469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Проекты</a:t>
          </a:r>
          <a:endParaRPr lang="ru-RU" sz="1100" kern="1200" dirty="0"/>
        </a:p>
      </dsp:txBody>
      <dsp:txXfrm rot="5400000">
        <a:off x="-117193" y="1405432"/>
        <a:ext cx="781287" cy="546900"/>
      </dsp:txXfrm>
    </dsp:sp>
    <dsp:sp modelId="{DAD326BA-19FE-4AD9-8DB1-5FEC8CFEE667}">
      <dsp:nvSpPr>
        <dsp:cNvPr id="0" name=""/>
        <dsp:cNvSpPr/>
      </dsp:nvSpPr>
      <dsp:spPr>
        <a:xfrm rot="5400000">
          <a:off x="2019796" y="-184655"/>
          <a:ext cx="507836" cy="34536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«Талантливые дети»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«Ответственное </a:t>
          </a:r>
          <a:r>
            <a:rPr lang="ru-RU" sz="1800" kern="1200" dirty="0" err="1" smtClean="0"/>
            <a:t>родительство</a:t>
          </a:r>
          <a:r>
            <a:rPr lang="ru-RU" sz="1800" kern="1200" dirty="0" smtClean="0"/>
            <a:t>»</a:t>
          </a:r>
          <a:endParaRPr lang="ru-RU" sz="1800" kern="1200" dirty="0"/>
        </a:p>
      </dsp:txBody>
      <dsp:txXfrm rot="5400000">
        <a:off x="2019796" y="-184655"/>
        <a:ext cx="507836" cy="3453627"/>
      </dsp:txXfrm>
    </dsp:sp>
    <dsp:sp modelId="{3E82F05C-5913-4E9B-B8AB-68F9ADE474DB}">
      <dsp:nvSpPr>
        <dsp:cNvPr id="0" name=""/>
        <dsp:cNvSpPr/>
      </dsp:nvSpPr>
      <dsp:spPr>
        <a:xfrm rot="5400000">
          <a:off x="-117193" y="2048555"/>
          <a:ext cx="781287" cy="5469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Проект</a:t>
          </a:r>
          <a:endParaRPr lang="ru-RU" sz="1100" kern="1200" dirty="0"/>
        </a:p>
      </dsp:txBody>
      <dsp:txXfrm rot="5400000">
        <a:off x="-117193" y="2048555"/>
        <a:ext cx="781287" cy="546900"/>
      </dsp:txXfrm>
    </dsp:sp>
    <dsp:sp modelId="{33DD7857-DF33-4A60-9DD5-E9DB3B065CBE}">
      <dsp:nvSpPr>
        <dsp:cNvPr id="0" name=""/>
        <dsp:cNvSpPr/>
      </dsp:nvSpPr>
      <dsp:spPr>
        <a:xfrm rot="5400000">
          <a:off x="2019796" y="458467"/>
          <a:ext cx="507836" cy="34536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«Педагог профессионал»</a:t>
          </a:r>
          <a:endParaRPr lang="ru-RU" sz="1800" kern="1200" dirty="0"/>
        </a:p>
      </dsp:txBody>
      <dsp:txXfrm rot="5400000">
        <a:off x="2019796" y="458467"/>
        <a:ext cx="507836" cy="34536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ndbox\Desktop\1685999149_en-idei-club-p-ppt-background-dizain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5072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655897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Проблемно-ориентированный анализ текущего состояния </a:t>
            </a:r>
            <a:br>
              <a:rPr lang="ru-RU" sz="3600" b="1" dirty="0" smtClean="0"/>
            </a:br>
            <a:r>
              <a:rPr lang="ru-RU" sz="3600" b="1" dirty="0" smtClean="0"/>
              <a:t>образовательной организации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95936" y="550047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Никулина Наталья Владимировна, старший воспитатель МДОБУ «Детский сад № 25»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Ожидаемый результат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/>
              <a:t>1. Повышение качества выполнения трудовых действий в контексте требований Профессионального стандарта по направлению «Педагог».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2. Увеличение доли педагогов, готовых презентовать свой</a:t>
            </a:r>
            <a:br>
              <a:rPr lang="ru-RU" dirty="0" smtClean="0"/>
            </a:br>
            <a:r>
              <a:rPr lang="ru-RU" dirty="0" smtClean="0"/>
              <a:t>профессиональный опыт педагогическому сообществу.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3. Осуществление персонифицированного процесса повышения</a:t>
            </a:r>
            <a:br>
              <a:rPr lang="ru-RU" dirty="0" smtClean="0"/>
            </a:br>
            <a:r>
              <a:rPr lang="ru-RU" dirty="0" smtClean="0"/>
              <a:t>квалификации и обогащения компетентности сотрудников детского сада.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4. Увеличение доли педагогов принимающих участие в конкурсах различного уровня до 70%.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5. Создание каждым педагогом собственного педагогического сайта или </a:t>
            </a:r>
            <a:r>
              <a:rPr lang="ru-RU" dirty="0" err="1" smtClean="0"/>
              <a:t>блога</a:t>
            </a:r>
            <a:r>
              <a:rPr lang="ru-RU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6. Определение принципов организации внутренних процессов учреждения</a:t>
            </a:r>
          </a:p>
          <a:p>
            <a:pPr algn="just">
              <a:buNone/>
            </a:pPr>
            <a:r>
              <a:rPr lang="ru-RU" b="1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4725998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/>
              <a:t>Магистральное направление  </a:t>
            </a:r>
            <a:r>
              <a:rPr lang="ru-RU" sz="2400" dirty="0" smtClean="0"/>
              <a:t>– это одно из основных направлений развития образовательной организации, которое включает в себя ряд мероприятий и задач.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9218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071810"/>
            <a:ext cx="5000660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Магистральные направления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1600200"/>
            <a:ext cx="4329114" cy="468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 «Знание»</a:t>
            </a:r>
            <a:br>
              <a:rPr lang="ru-RU" sz="2800" dirty="0" smtClean="0"/>
            </a:br>
            <a:r>
              <a:rPr lang="ru-RU" sz="2800" dirty="0" smtClean="0"/>
              <a:t> «Здоровье»</a:t>
            </a:r>
            <a:br>
              <a:rPr lang="ru-RU" sz="2800" dirty="0" smtClean="0"/>
            </a:br>
            <a:r>
              <a:rPr lang="ru-RU" sz="2800" dirty="0" smtClean="0"/>
              <a:t> «Творчество»</a:t>
            </a:r>
            <a:br>
              <a:rPr lang="ru-RU" sz="2800" dirty="0" smtClean="0"/>
            </a:br>
            <a:r>
              <a:rPr lang="ru-RU" sz="2800" dirty="0" smtClean="0"/>
              <a:t> «Воспитание»</a:t>
            </a:r>
            <a:br>
              <a:rPr lang="ru-RU" sz="2800" dirty="0" smtClean="0"/>
            </a:br>
            <a:r>
              <a:rPr lang="ru-RU" sz="2800" dirty="0" smtClean="0"/>
              <a:t> «Профориентация»</a:t>
            </a:r>
            <a:br>
              <a:rPr lang="ru-RU" sz="2800" dirty="0" smtClean="0"/>
            </a:br>
            <a:r>
              <a:rPr lang="ru-RU" sz="2800" dirty="0" smtClean="0"/>
              <a:t> «Педагог»</a:t>
            </a:r>
            <a:br>
              <a:rPr lang="ru-RU" sz="2800" dirty="0" smtClean="0"/>
            </a:br>
            <a:r>
              <a:rPr lang="ru-RU" sz="2800" dirty="0" smtClean="0"/>
              <a:t> «Климат ДОУ»</a:t>
            </a:r>
            <a:br>
              <a:rPr lang="ru-RU" sz="2800" dirty="0" smtClean="0"/>
            </a:br>
            <a:r>
              <a:rPr lang="ru-RU" sz="2800" dirty="0" smtClean="0"/>
              <a:t> «Образовательная среда»</a:t>
            </a:r>
            <a:endParaRPr lang="ru-RU" sz="2800" dirty="0"/>
          </a:p>
        </p:txBody>
      </p:sp>
      <p:pic>
        <p:nvPicPr>
          <p:cNvPr id="8194" name="Picture 2" descr="https://i.pinimg.com/736x/78/50/88/785088b96f3be36c7276ab8c813555f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857364"/>
            <a:ext cx="4131123" cy="44229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Магистральное направление «Знание»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22998326"/>
              </p:ext>
            </p:extLst>
          </p:nvPr>
        </p:nvGraphicFramePr>
        <p:xfrm>
          <a:off x="457200" y="928688"/>
          <a:ext cx="8229600" cy="5768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6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85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Дефициты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Управленческие решения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Планируемый результат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Недостаточный уровень профессиональных компетенций у педагогов по разработке и реализации ОПДО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1. Организация методической помощи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педагогам.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2. Организация обучения педагогов в рамках повышения квалификации.</a:t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3. Создание эффективных мер морального и материального стимулирования педагогов.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Повышен  уровень профессиональных компетенций педагогов в области разработки и реализации ОПДО.</a:t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</a:b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99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Отсутствие кадров, помещений и оборудования для полноценной реализации программ дополнительного образования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1. Поиск и привлечение сетевых партнеров, обладающих необходимыми ресурсами.</a:t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2. Привлечение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педагогов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дополнительного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образования.</a:t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</a:b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Созданы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условия для реализации в полном объеме программ дополнительного образования.</a:t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</a:b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ВСОКО не отвечает критериям, по которым формируют качество дошкольного образования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1. Утверждение плана-графика модернизации ВСОКО.</a:t>
                      </a:r>
                      <a:b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2. Реализация мероприятий из плана-графика модернизации ВСОКО.</a:t>
                      </a:r>
                      <a:endParaRPr lang="ru-R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Модернизировано ВСОКО.</a:t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</a:b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Недостаточно ресурсов для создания условий для обучения детей с ОВЗ и детей-инвалидов (нет учителя-дефектолога,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тьютора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, пандусов и др.)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1. Запрос финансирования у учредителя, закупка необходимого оборудования.</a:t>
                      </a:r>
                      <a:b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2. Поиск и прием на работу специалистов — учителя-дефектолога, тьютора, ассистента.</a:t>
                      </a:r>
                      <a:endParaRPr lang="ru-RU" sz="140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3.Поиск и привлечение сетевых партнеров</a:t>
                      </a:r>
                      <a:endParaRPr lang="ru-R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Созданы условия для обучения детей с 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ОВЗ и детей-инвалидов.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21431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Результаты проблемно - ориентированного анализа</a:t>
            </a:r>
            <a:br>
              <a:rPr lang="ru-RU" sz="2400" b="1" dirty="0" smtClean="0"/>
            </a:b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33572528"/>
              </p:ext>
            </p:extLst>
          </p:nvPr>
        </p:nvGraphicFramePr>
        <p:xfrm>
          <a:off x="186912" y="392885"/>
          <a:ext cx="8712967" cy="6311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11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253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395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67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16368">
                <a:tc rowSpan="2"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Магистральные направления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Оценка актуального состояния внутреннего потенциала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Оценка перспектив развития с учетом изменения внешних факторов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132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Сильные стороны</a:t>
                      </a:r>
                      <a:endParaRPr lang="ru-RU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Слабые стороны</a:t>
                      </a:r>
                      <a:endParaRPr lang="ru-RU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Благоприятные возможности</a:t>
                      </a:r>
                      <a:endParaRPr lang="ru-RU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Риски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2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Знание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Созданы условия для всестороннего развития дошкольников</a:t>
                      </a:r>
                      <a:endParaRPr lang="ru-RU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- Недостаточный 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уровень</a:t>
                      </a:r>
                      <a:r>
                        <a:rPr lang="ru-RU" sz="12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профессиональных </a:t>
                      </a: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компетенций у педагогов по разработке и реализации ОПДО.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- Отсутствие кадров, помещений и оборудования для полноценной реализации программ дополнительного образования.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- ВСОКО  не отвечает 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критериям. 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- Недостаточно ресурсов для создания условий </a:t>
                      </a:r>
                      <a:r>
                        <a:rPr lang="ru-RU" sz="12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детям </a:t>
                      </a: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с ОВЗ (нет 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учителя-дефектолога</a:t>
                      </a: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200" dirty="0" err="1">
                          <a:latin typeface="+mn-lt"/>
                          <a:ea typeface="Times New Roman"/>
                          <a:cs typeface="Times New Roman"/>
                        </a:rPr>
                        <a:t>тьютора</a:t>
                      </a: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, пандусов и др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.).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Применение средств электронного обучения и дистанционных технологий.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Много потенциальных сетевых партнеров в 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макросреде.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Низкая мотивация у педагогов на улучшение показателей.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Быстро меняющееся законодательство, к которому медленно адаптируются педагоги и родители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+mn-lt"/>
                        </a:rPr>
                        <a:t>Воспитание</a:t>
                      </a:r>
                      <a:endParaRPr lang="ru-RU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339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+mn-lt"/>
                        </a:rPr>
                        <a:t>Здоровье</a:t>
                      </a:r>
                      <a:endParaRPr lang="ru-RU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48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+mn-lt"/>
                        </a:rPr>
                        <a:t>Творчество</a:t>
                      </a:r>
                      <a:endParaRPr lang="ru-RU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625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+mn-lt"/>
                        </a:rPr>
                        <a:t>Профориентация</a:t>
                      </a:r>
                      <a:endParaRPr lang="ru-RU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768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+mn-lt"/>
                        </a:rPr>
                        <a:t>Педагог</a:t>
                      </a:r>
                      <a:endParaRPr lang="ru-RU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641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+mn-lt"/>
                        </a:rPr>
                        <a:t>Климат ДОО</a:t>
                      </a:r>
                      <a:endParaRPr lang="ru-RU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069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+mn-lt"/>
                        </a:rPr>
                        <a:t>Образовательная среда</a:t>
                      </a:r>
                      <a:endParaRPr lang="ru-RU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221" y="548680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3100" b="1" dirty="0" smtClean="0"/>
              <a:t>Направления развития организации</a:t>
            </a:r>
            <a:br>
              <a:rPr lang="ru-RU" sz="31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i="1" dirty="0" smtClean="0"/>
              <a:t>Магистральное направление «Знание»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endParaRPr lang="ru-RU" sz="2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400052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ru-RU" sz="1800" b="1" dirty="0" smtClean="0"/>
          </a:p>
          <a:p>
            <a:pPr>
              <a:buFont typeface="Wingdings" pitchFamily="2" charset="2"/>
              <a:buChar char="Ø"/>
            </a:pPr>
            <a:endParaRPr lang="ru-RU" sz="1800" b="1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dirty="0" err="1" smtClean="0"/>
              <a:t>Подпроект</a:t>
            </a:r>
            <a:r>
              <a:rPr lang="ru-RU" sz="2400" b="1" dirty="0" smtClean="0"/>
              <a:t> «Изменение ОПДО под обновленные ФОП».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dirty="0" err="1" smtClean="0"/>
              <a:t>Подпроект</a:t>
            </a:r>
            <a:r>
              <a:rPr lang="ru-RU" sz="2400" b="1" dirty="0" smtClean="0"/>
              <a:t> «Сетевое Взаимодействие».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dirty="0" err="1" smtClean="0"/>
              <a:t>Подпроект</a:t>
            </a:r>
            <a:r>
              <a:rPr lang="ru-RU" sz="2400" b="1" dirty="0" smtClean="0"/>
              <a:t> «ВСОКО».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dirty="0" err="1" smtClean="0"/>
              <a:t>Подпроект</a:t>
            </a:r>
            <a:r>
              <a:rPr lang="ru-RU" sz="2400" b="1" dirty="0" smtClean="0"/>
              <a:t> «Создание условий для детей с ОВЗ».</a:t>
            </a:r>
            <a:endParaRPr lang="ru-RU" sz="24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12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3714752"/>
            <a:ext cx="3429024" cy="29115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357190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Подпроект</a:t>
            </a:r>
            <a:r>
              <a:rPr lang="ru-RU" sz="2800" b="1" dirty="0" smtClean="0"/>
              <a:t> «Сетевое взаимодействие»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10156873"/>
              </p:ext>
            </p:extLst>
          </p:nvPr>
        </p:nvGraphicFramePr>
        <p:xfrm>
          <a:off x="409786" y="1196752"/>
          <a:ext cx="8568952" cy="4366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1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11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89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521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99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7111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7111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7111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0334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Задачи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Планируемые результаты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Сроки реализации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Перечень мероприятий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Ресурсное обеспечение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Руководитель проектной группы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Целевые индикаторы результативности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Система оценки результатов и контроля реализации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20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Организовать сетевое взаимодействие</a:t>
                      </a:r>
                      <a:endParaRPr lang="ru-R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Созданы условия для реализации в полном объеме программ дополнительного образования.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2025 — 2026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1. Подобрать потенциальных партнеров и провести переговоры</a:t>
                      </a:r>
                      <a:endParaRPr lang="ru-RU" sz="140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2. Заключить договоры о реализации программ дополнительного образования в сетевой форме.</a:t>
                      </a:r>
                      <a:b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ru-R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МЗ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Заведующий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Программы дополнительного образования реализуется в сетевой форме.</a:t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 плану ВСОКО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Ожидаемые результаты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 wrap="square">
            <a:normAutofit fontScale="7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900" dirty="0" smtClean="0"/>
              <a:t>1. Улучшение качества реализации образовательной программы через обновление инфраструктуры, повышения квалификации педагогов, привлечения дополнительных специалистов и развития сетевой формы.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900" dirty="0" smtClean="0"/>
              <a:t>2. Организация профориентации детей с использованием сетевого взаимодействия образовательных и иных организаций, развитие проектной деятельности детей.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900" dirty="0" smtClean="0"/>
              <a:t>3. Повышение эффективности работы педагогов с детьми, дети  стабильно  занимают  призовые места на олимпиадах и конкурсах.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900" dirty="0" smtClean="0"/>
              <a:t>4. Улучшение условий обучения детей с особыми потребностями — детей-мигрантов, детей с ОВЗ  и инвалидностью.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900" dirty="0" smtClean="0"/>
              <a:t>5. Уменьшение замечаний от органов надзора и контроля в сфере охраны труда и безопасности.</a:t>
            </a:r>
          </a:p>
          <a:p>
            <a:endParaRPr lang="ru-RU" dirty="0"/>
          </a:p>
        </p:txBody>
      </p:sp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5103328"/>
            <a:ext cx="2143140" cy="15403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3100" b="1" dirty="0" smtClean="0"/>
              <a:t>Механизмы реализации программы развития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/>
              <a:t>1</a:t>
            </a:r>
            <a:r>
              <a:rPr lang="ru-RU" sz="2800" dirty="0" smtClean="0"/>
              <a:t>. Модернизация и </a:t>
            </a:r>
            <a:r>
              <a:rPr lang="ru-RU" sz="2800" dirty="0" err="1" smtClean="0"/>
              <a:t>цифровизация</a:t>
            </a:r>
            <a:r>
              <a:rPr lang="ru-RU" sz="2800" dirty="0" smtClean="0"/>
              <a:t> управленческих и образовательных процессов, документооборота.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/>
              <a:t>2. Проведение опросов и </a:t>
            </a:r>
            <a:r>
              <a:rPr lang="ru-RU" sz="2800" dirty="0" err="1" smtClean="0"/>
              <a:t>анкетирований</a:t>
            </a:r>
            <a:r>
              <a:rPr lang="ru-RU" sz="2800" dirty="0" smtClean="0"/>
              <a:t> для оценки уровня удовлетворенности услугами ДОО.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/>
              <a:t>3. Регулирование использования информационных и коммуникационных технологий.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/>
              <a:t>4. Организация стажировок и повышения квалификации педагогических работников.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/>
              <a:t>5. Совершенствование системы мониторинга и оценки качества образования ДОО.</a:t>
            </a:r>
          </a:p>
          <a:p>
            <a:pPr algn="just">
              <a:buNone/>
            </a:pPr>
            <a:r>
              <a:rPr lang="ru-RU" sz="2800" dirty="0" smtClean="0"/>
              <a:t> </a:t>
            </a:r>
          </a:p>
          <a:p>
            <a:pPr algn="just"/>
            <a:endParaRPr lang="ru-RU" dirty="0"/>
          </a:p>
        </p:txBody>
      </p:sp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5072074"/>
            <a:ext cx="2857520" cy="15716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Описание требуемых ресурсов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85813"/>
          <a:ext cx="8229600" cy="4892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974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572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Наименование блока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Наименование ресурсов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Наличие (по факту): количество и характеристики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Требуемые ресурсы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Источники получения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Нормативное правовое обеспечение (ЛНА)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ЛНА об электронном и дистанционном обучении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Есть, но не соответствует Правилам Правительства РФ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Время и оплата труда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МЗ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2. Материально-техническое обеспечение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Помещения и оборудование для полноценной реализации программ дополнительного образования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Кабинеты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Педагоги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Сетевые партнеры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Кадровые ресурсы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Специалисты для сопровождения детей иностранцев и детей с ОВЗ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Учитель-логопед.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Учитель-дефектолог.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Социальный педагог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Финансирование от учредителя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Финансовые ресурсы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Оплата труда специалистов для сопровождения детей иностранцев и детей с ОВЗ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Финансирование оплаты труда за 1 ставку: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учителя-логопеда;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учителя-дефектолога;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социального педагога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Учредитель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835824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Проблемно-ориентированный анализ текущего состояния образовательной организации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результаты самоанализа;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описание дефицитов;  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текущее состояние и планируемый результат;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результаты проблемно ориентированного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анализа;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avatars.mds.yandex.net/i?id=6f265972692b6753f5906890dea02f98c0eb9ffe-9223934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718" y="2420888"/>
            <a:ext cx="2124900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3" descr="C:\Users\Sandbox\Desktop\1685999149_en-idei-club-p-ppt-background-dizain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32" y="-142900"/>
            <a:ext cx="9334532" cy="7000900"/>
          </a:xfrm>
          <a:prstGeom prst="rect">
            <a:avLst/>
          </a:prstGeom>
          <a:noFill/>
        </p:spPr>
      </p:pic>
      <p:pic>
        <p:nvPicPr>
          <p:cNvPr id="30722" name="Picture 2" descr="Picture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830680"/>
            <a:ext cx="8001056" cy="50272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</a:t>
            </a:r>
            <a:r>
              <a:rPr lang="ru-RU" sz="4000" b="1" i="1" dirty="0" smtClean="0">
                <a:solidFill>
                  <a:srgbClr val="002060"/>
                </a:solidFill>
              </a:rPr>
              <a:t>Спасибо за внимание!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93547948"/>
              </p:ext>
            </p:extLst>
          </p:nvPr>
        </p:nvGraphicFramePr>
        <p:xfrm>
          <a:off x="251520" y="260648"/>
          <a:ext cx="8640961" cy="6206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6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29845">
                  <a:extLst>
                    <a:ext uri="{9D8B030D-6E8A-4147-A177-3AD203B41FA5}">
                      <a16:colId xmlns:a16="http://schemas.microsoft.com/office/drawing/2014/main" xmlns="" val="2570810540"/>
                    </a:ext>
                  </a:extLst>
                </a:gridCol>
                <a:gridCol w="3840427">
                  <a:extLst>
                    <a:ext uri="{9D8B030D-6E8A-4147-A177-3AD203B41FA5}">
                      <a16:colId xmlns:a16="http://schemas.microsoft.com/office/drawing/2014/main" xmlns="" val="968691111"/>
                    </a:ext>
                  </a:extLst>
                </a:gridCol>
              </a:tblGrid>
              <a:tr h="785820"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Показатель, определяющий</a:t>
                      </a: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6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качество и доступность</a:t>
                      </a: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6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образования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Сильная сторона в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600" b="1" i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600" b="1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деятельности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ДОО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Слабая сторона в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600" b="1" i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600" b="1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деятельности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ДОО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5752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Внутренний анализ ДОО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2897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Система управления ДОО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Четкое распределение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функциональных обязанностей 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структуре управления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Низкий уровень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системы контроля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58917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Кадровое обеспечение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Укомплектованность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педагогическими кадрами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составляет-100%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человека являются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студентами педагогических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ВУЗов, что вызывает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дефицит в педагогических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кадрах во время сессии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48084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Материально-техническое обеспечение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Детский сад после капитального ремонта 2024 г., большая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территория прогулочных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детских участков 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Оборудование на участках не менялось много лет, периодически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постройки на территории ДОО ломаются.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достаточно спортивного оборудования.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4897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Система образовательного процесса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Разработана и утверждена программа ОПДО.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Созданы условия для физкультурно-оздоровительной работы. 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Разработана система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организации оптимальной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двигательной активности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Социальные заказчики (родители), которые идут в ДОО с большой охотой, лишь по той причине, что живут недалеко или рядом. 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Недостаток творческой инициативы, безразличия родителей.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Внешний анализ ДОО</a:t>
            </a:r>
            <a:endParaRPr lang="ru-RU" sz="16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29019882"/>
              </p:ext>
            </p:extLst>
          </p:nvPr>
        </p:nvGraphicFramePr>
        <p:xfrm>
          <a:off x="345273" y="762529"/>
          <a:ext cx="8453454" cy="5955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4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25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370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Показатель, определяющий</a:t>
                      </a: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6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качество и доступность</a:t>
                      </a: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6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образования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Сильная сторона в</a:t>
                      </a: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деятельности ДОО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Слабая сторона в</a:t>
                      </a: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деятельности ДОО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48095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Взаимодействие с семьями воспитанников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Изучение социального статуса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семей воспитанников.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спешное проведение общих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родительских собраний.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формление информационных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стендов для родителей.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Ведение разделов на сайте ДОО, адресованных родителям.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родителей в утренниках,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конкурсах и в городских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мероприятиях.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ктивное участие Совета родителей в жизнедеятельности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ДОО</a:t>
                      </a:r>
                      <a:endParaRPr lang="ru-RU" sz="14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Социальные заказчики</a:t>
                      </a:r>
                      <a:r>
                        <a:rPr lang="ru-RU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(родители), которые идут в</a:t>
                      </a:r>
                      <a:r>
                        <a:rPr lang="ru-RU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ДОО с</a:t>
                      </a:r>
                      <a:r>
                        <a:rPr lang="ru-RU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большой охотой, лишь по той причине, что живут</a:t>
                      </a:r>
                      <a:r>
                        <a:rPr lang="ru-RU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недалеко или рядом.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Недостаток творческой</a:t>
                      </a:r>
                      <a:r>
                        <a:rPr lang="ru-RU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инициативы, безразличия</a:t>
                      </a:r>
                      <a:r>
                        <a:rPr lang="ru-RU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родителей.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Внешнее взаимодействие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Взаимодействие с</a:t>
                      </a: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+mn-lt"/>
                          <a:ea typeface="Times New Roman"/>
                          <a:cs typeface="Times New Roman"/>
                        </a:rPr>
                        <a:t> УО </a:t>
                      </a: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города </a:t>
                      </a:r>
                      <a:r>
                        <a:rPr lang="ru-RU" sz="1400" dirty="0" smtClean="0">
                          <a:latin typeface="+mn-lt"/>
                          <a:ea typeface="Times New Roman"/>
                          <a:cs typeface="Times New Roman"/>
                        </a:rPr>
                        <a:t>Бузулука.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 «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 № 1 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им.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Басманова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Times New Roman"/>
                          <a:cs typeface="Times New Roman"/>
                        </a:rPr>
                        <a:t>Детской поликлиникой.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ПМПК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Недостаточно развита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система преемственности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между детским садом и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школой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Социальное окружение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инфраструктуры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 района.</a:t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Удовлетворение потребностей населения в дошкольном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образовании детей в ДОО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Увеличение транспортного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потока, отсутствие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достаточного количества парковочных мест  на прилегающей территории к ДОО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Результаты </a:t>
            </a:r>
            <a:r>
              <a:rPr lang="en-US" sz="2800" b="1" dirty="0" smtClean="0"/>
              <a:t>SWOT - </a:t>
            </a:r>
            <a:r>
              <a:rPr lang="ru-RU" sz="2800" b="1" dirty="0" smtClean="0"/>
              <a:t>анализа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51610720"/>
              </p:ext>
            </p:extLst>
          </p:nvPr>
        </p:nvGraphicFramePr>
        <p:xfrm>
          <a:off x="500035" y="857235"/>
          <a:ext cx="8358245" cy="5438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82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857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Сильные стороны потенциала развития ДОУ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240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инновационный потенциал педагогов ДОУ;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Благоприятный психологический климат в ДОУ;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Положительная репутация ДОУ в социуме;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Трансляция передового педагогического опыта </a:t>
                      </a:r>
                      <a:endParaRPr lang="ru-RU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Востребованность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удовлетворѐнность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предлагаемыми услугами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родителями ДОУ.</a:t>
                      </a:r>
                      <a:endParaRPr lang="ru-R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18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Слабые стороны потенциала развития 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37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Процент педагогов, имеющих небольшой стаж работы в ДОУ;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Недостаточное количество разработок инновационных технологий;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Увеличение количества поступающих в ДОУ детей, относящихся к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сложным категориям;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Малоактивная позиция родителей </a:t>
                      </a:r>
                      <a:endParaRPr lang="ru-R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7927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Возможности потенциала развития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26408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Сохранение и развитие системы повышения квалификации.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Увеличение количества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инновационно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-активных технологий.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Необходимость сохранения достигнутого уровня качества образования и воспитания.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и подготовка кадрового резерва.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Минимизация текучести персонала. </a:t>
                      </a:r>
                      <a:endParaRPr lang="ru-R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5783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Угрозы (риски) потенциала развития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8067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Эмоциональное выгорание педагогов.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Малое количество качественных КПК.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Нестабильная экономическая ситуация в стране.</a:t>
                      </a:r>
                      <a:endParaRPr lang="ru-R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https://avatars.mds.yandex.net/i?id=bfd46fa022f5941233a3374296339b5b7761909f-9211418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643050"/>
            <a:ext cx="7786678" cy="46434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pPr algn="l">
              <a:buFont typeface="Wingdings" pitchFamily="2" charset="2"/>
              <a:buChar char="Ø"/>
            </a:pPr>
            <a:r>
              <a:rPr lang="ru-RU" sz="2400" b="1" dirty="0" smtClean="0"/>
              <a:t>                           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3100" b="1" dirty="0" smtClean="0"/>
              <a:t>                   Направления в развитии Учреждения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>             </a:t>
            </a:r>
            <a:r>
              <a:rPr lang="ru-RU" sz="2000" dirty="0" smtClean="0"/>
              <a:t>1. Повышение качества дошкольного образования</a:t>
            </a: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>             </a:t>
            </a:r>
            <a:r>
              <a:rPr lang="ru-RU" sz="2000" dirty="0" smtClean="0"/>
              <a:t>2. Обеспечение </a:t>
            </a:r>
            <a:r>
              <a:rPr lang="ru-RU" sz="2000" dirty="0" err="1" smtClean="0"/>
              <a:t>здоровьесбережения</a:t>
            </a:r>
            <a:r>
              <a:rPr lang="ru-RU" sz="2000" dirty="0" smtClean="0"/>
              <a:t> воспитанников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             </a:t>
            </a:r>
            <a:r>
              <a:rPr lang="ru-RU" sz="2000" dirty="0" smtClean="0"/>
              <a:t>3. Эффективная система поддержки и развития ребенка</a:t>
            </a:r>
            <a:br>
              <a:rPr lang="ru-RU" sz="2000" dirty="0" smtClean="0"/>
            </a:br>
            <a:r>
              <a:rPr lang="ru-RU" sz="2000" dirty="0" smtClean="0"/>
              <a:t>                4. Развитие кадрового потенциала</a:t>
            </a:r>
            <a:br>
              <a:rPr lang="ru-RU" sz="2000" dirty="0" smtClean="0"/>
            </a:b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14612" y="3071810"/>
            <a:ext cx="4357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2211320011"/>
              </p:ext>
            </p:extLst>
          </p:nvPr>
        </p:nvGraphicFramePr>
        <p:xfrm>
          <a:off x="2000232" y="2857496"/>
          <a:ext cx="4000528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vatars.mds.yandex.net/i?id=2cb2c55e5ead907349d8811d3f0148ee73ec3b61-12585576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02" y="1428736"/>
            <a:ext cx="8143964" cy="485778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Проект «Педагог профессионал»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643042" y="2000240"/>
            <a:ext cx="35719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Целевые ориентиры 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Задачи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Ожидаемые результаты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План работы</a:t>
            </a:r>
            <a:endParaRPr lang="ru-RU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700" b="1" i="1" dirty="0" smtClean="0"/>
              <a:t>Проблема проекта</a:t>
            </a:r>
            <a:r>
              <a:rPr lang="ru-RU" sz="2700" b="1" dirty="0" smtClean="0"/>
              <a:t>: </a:t>
            </a:r>
            <a:r>
              <a:rPr lang="ru-RU" sz="2700" dirty="0" smtClean="0"/>
              <a:t>снижение социального статуса (престижа профессии) педагога, возрастание феномена профессионального и эмоционального выгорания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b="1" i="1" dirty="0" smtClean="0"/>
              <a:t>Целевые ориентиры</a:t>
            </a:r>
            <a:r>
              <a:rPr lang="ru-RU" sz="2400" dirty="0" smtClean="0"/>
              <a:t>: создание оптимальных условий, обеспечивающих обогащение профессиональной компетентности педагогов, реализацию их творческого потенциала, формирование устойчивого кадрового капитала учреждения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Задачи проекта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8000" dirty="0" smtClean="0"/>
              <a:t>1. Выявление и изучение запросов педагогов на адресное повышение</a:t>
            </a:r>
            <a:br>
              <a:rPr lang="ru-RU" sz="8000" dirty="0" smtClean="0"/>
            </a:br>
            <a:r>
              <a:rPr lang="ru-RU" sz="8000" dirty="0" smtClean="0"/>
              <a:t>квалификации.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8000" dirty="0" smtClean="0"/>
              <a:t>2. Проектирование адресной программы профессионального роста для педагогов с разными профессиональными возможностями и потребностями.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8000" dirty="0" smtClean="0"/>
              <a:t>3. Организация методического сопровождения профессионального</a:t>
            </a:r>
            <a:br>
              <a:rPr lang="ru-RU" sz="8000" dirty="0" smtClean="0"/>
            </a:br>
            <a:r>
              <a:rPr lang="ru-RU" sz="8000" dirty="0" smtClean="0"/>
              <a:t>становления молодых воспитателей, посредством проектирования</a:t>
            </a:r>
            <a:br>
              <a:rPr lang="ru-RU" sz="8000" dirty="0" smtClean="0"/>
            </a:br>
            <a:r>
              <a:rPr lang="ru-RU" sz="8000" dirty="0" smtClean="0"/>
              <a:t>индивидуальных образовательных маршрутов.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8000" dirty="0" smtClean="0"/>
              <a:t>4. Проектирование и реализация программы обогащения профессиональной компетентности педагогов детского сада, включающей в себя меры и мероприятия активного привлечения педагогов к участию в инновационной деятельности.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8000" dirty="0" smtClean="0"/>
              <a:t>5. Организация педагогических конкурсов и проектов в контексте идей</a:t>
            </a:r>
            <a:br>
              <a:rPr lang="ru-RU" sz="8000" dirty="0" smtClean="0"/>
            </a:br>
            <a:r>
              <a:rPr lang="ru-RU" sz="8000" dirty="0" smtClean="0"/>
              <a:t>программы развития с целью позиционирования лучшего опыта педагогов перед педагогическим сообществом детского сада, с последующим выходом на  городские мероприятия.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8000" dirty="0" smtClean="0"/>
              <a:t>6. Участие педагогов в профессиональных сообществах, включение их в сетевое взаимодействие педагогов, в том числе и на основе</a:t>
            </a:r>
            <a:br>
              <a:rPr lang="ru-RU" sz="8000" dirty="0" smtClean="0"/>
            </a:br>
            <a:r>
              <a:rPr lang="ru-RU" sz="8000" dirty="0" smtClean="0"/>
              <a:t>информационно-коммуникационных технологий.</a:t>
            </a:r>
          </a:p>
          <a:p>
            <a:endParaRPr lang="ru-RU" sz="6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720</TotalTime>
  <Words>829</Words>
  <Application>Microsoft Office PowerPoint</Application>
  <PresentationFormat>Экран (4:3)</PresentationFormat>
  <Paragraphs>216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Проблемно-ориентированный анализ текущего состояния  образовательной организации</vt:lpstr>
      <vt:lpstr>Слайд 2</vt:lpstr>
      <vt:lpstr>Слайд 3</vt:lpstr>
      <vt:lpstr>Внешний анализ ДОО</vt:lpstr>
      <vt:lpstr>Результаты SWOT - анализа</vt:lpstr>
      <vt:lpstr>                                                  Направления в развитии Учреждения                1. Повышение качества дошкольного образования               2. Обеспечение здоровьесбережения воспитанников               3. Эффективная система поддержки и развития ребенка                 4. Развитие кадрового потенциала </vt:lpstr>
      <vt:lpstr>Проект «Педагог профессионал»</vt:lpstr>
      <vt:lpstr>Проблема проекта: снижение социального статуса (престижа профессии) педагога, возрастание феномена профессионального и эмоционального выгорания </vt:lpstr>
      <vt:lpstr>Задачи проекта</vt:lpstr>
      <vt:lpstr>Ожидаемый результат</vt:lpstr>
      <vt:lpstr>Магистральное направление  – это одно из основных направлений развития образовательной организации, которое включает в себя ряд мероприятий и задач.    </vt:lpstr>
      <vt:lpstr>Магистральные направления</vt:lpstr>
      <vt:lpstr>Магистральное направление «Знание»</vt:lpstr>
      <vt:lpstr>Результаты проблемно - ориентированного анализа </vt:lpstr>
      <vt:lpstr> Направления развития организации  Магистральное направление «Знание» </vt:lpstr>
      <vt:lpstr>Подпроект «Сетевое взаимодействие» </vt:lpstr>
      <vt:lpstr>Ожидаемые результаты </vt:lpstr>
      <vt:lpstr> Механизмы реализации программы развития </vt:lpstr>
      <vt:lpstr>Описание требуемых ресурсов</vt:lpstr>
      <vt:lpstr>                   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Проблемно ориентированный анализ текущего состояния общеобразовательной организации</dc:title>
  <dc:creator>Sandbox</dc:creator>
  <cp:lastModifiedBy>Asus</cp:lastModifiedBy>
  <cp:revision>75</cp:revision>
  <dcterms:created xsi:type="dcterms:W3CDTF">2025-03-05T08:46:26Z</dcterms:created>
  <dcterms:modified xsi:type="dcterms:W3CDTF">2025-03-14T06:14:10Z</dcterms:modified>
</cp:coreProperties>
</file>