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56" r:id="rId5"/>
    <p:sldId id="270" r:id="rId6"/>
    <p:sldId id="269" r:id="rId7"/>
    <p:sldId id="268" r:id="rId8"/>
    <p:sldId id="271" r:id="rId9"/>
    <p:sldId id="267" r:id="rId10"/>
    <p:sldId id="265" r:id="rId11"/>
    <p:sldId id="258" r:id="rId12"/>
    <p:sldId id="272" r:id="rId13"/>
    <p:sldId id="275" r:id="rId14"/>
    <p:sldId id="274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 snapToGrid="0">
      <p:cViewPr>
        <p:scale>
          <a:sx n="76" d="100"/>
          <a:sy n="76" d="100"/>
        </p:scale>
        <p:origin x="-48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79CD10-547B-4EF5-9B9A-51EEB7C1E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97246" y="2173573"/>
            <a:ext cx="7626246" cy="264297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24C0D8E-92F5-4D53-BC35-0D02149CE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16774" y="5006714"/>
            <a:ext cx="6906718" cy="115947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C951E8-195E-4A49-B5D3-709F56EA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50A0F6C-C73E-4C7A-8467-A9E13570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4F6D52-083E-40D8-8589-35185F87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52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2762F0-9F97-4E92-9B3D-262F6754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DDCE052-DC9E-48B2-A5AE-0FBB7AFD5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38AB3A-6E1D-499C-9CDC-3127A6085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D33244-84D6-42E1-9840-4D4A3768A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30C2E0C-5C75-4DE0-8CD2-E4529C65A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27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7312A4D-AF57-446B-AE01-6469572060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5D6E906-BDF3-4D35-9209-4A33055AC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B8B48E1-B2C4-41B4-A95D-F78E36FB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876574-1BAE-427F-9401-A974688F5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DC75EA-18F4-4B7C-A582-BC4AD35F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55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8C2FF7-1C1D-46CB-AC4E-F4B8FDCFC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C1CE92-AA8C-4C3F-ABD4-54AA17D5B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67B6101-6583-4745-AEA6-3EBE074D4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85487FE-3F1C-4502-A9F7-B342595FF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C1D571-D308-4057-90BF-A6156ECC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36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4B7029-B893-466C-BA13-C234D7318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925" y="1873770"/>
            <a:ext cx="8634229" cy="31060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4072B91-1161-44CC-BB7E-2B1376F19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2728" y="5186597"/>
            <a:ext cx="8334427" cy="963014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1D15ADE-AC8B-4A1C-B966-D24A18408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E249E7-04B7-48EB-B648-98E05B70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EA956B4-1447-4E7A-BD72-94735E8A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84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B0ECEE-14FF-48D6-91B8-8EFF8A6D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E7417EB-0443-4C74-AFC0-8F1944180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9548" y="1825625"/>
            <a:ext cx="5330252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5264B6D-74A6-493F-A4A8-E1DD686A2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65098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49F09E1-3628-440D-9E28-29F2F6572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E614718-7570-4A79-9553-0D58D1A2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9D7B7BD-3D5D-4787-BFC3-94E0E331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1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3D0646-FCE6-4D86-988D-EA7680B62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0B367D-5762-4A53-BD16-ADEE0A8FE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75B0F7B-5D92-4BE4-B223-1E372D61B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5505FCE-1C37-4B50-978E-ECC77CBAF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92F2E89-5BF5-4BB2-B755-26133F4647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0E6BADE-947D-413E-B7F1-FACA6153E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1055473-A8B4-4B98-AF23-27343CC7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6E91618-1AC4-4164-831D-4FFD11CE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4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C53AFA-C9CB-4056-BF58-0FD3EDDC0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95FEB3C-9BBB-4C6D-A3D1-086DF2F8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547AE10-FF78-4558-B35F-4A8FC5B0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EC888FE-4410-4FD4-9DCF-B2E233C15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25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3662C18-F075-4E50-B609-0D729E6ED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255523D-2032-42F7-9C83-C3C800209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C9A06F1-E2C5-49D0-8CFE-C60155B7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14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A8E887-D45E-49B8-AE03-33F3DAE5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F18F8B-C8FB-48BF-98F5-63B91F39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722AD8B-326F-4B80-B834-601874236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CF877C2-A393-4004-903F-24F0C809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627E22E-3D27-4B0A-B48B-6D1CA26C0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93BB206-6C12-4C79-AAF9-64C89978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49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E5FB3D-D002-4895-A5E5-A9A892519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650B8FE-C74A-44C6-9D7B-B80BD15D2E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B91119D-6E21-4483-967F-4F1F343ED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75991A8-7E69-4AE8-AF37-2C5022A25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AB4025E-FE0B-4599-80D6-D8C9F3748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1DAAD08-9A08-4024-8950-9F10AA6B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1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CCC97F-F8EB-4A6D-BBCE-D708EFE8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548" y="365125"/>
            <a:ext cx="110477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morning" dir="t"/>
            </a:scene3d>
            <a:sp3d extrusionH="57150" prstMaterial="softEdge">
              <a:bevelT h="25400" prst="softRound"/>
            </a:sp3d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7C7FC7A-A546-417D-90B2-C6D5FF67F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9548" y="1825625"/>
            <a:ext cx="110477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37DC94-DA35-49BA-809F-7E81B8EF7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EA0D4-FC36-4C5E-95BC-3BCB3D5F3562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4F6B816-B4CE-4554-ADB8-D69C2077D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8CB9CB0-67CF-450A-B1FC-C507C024C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DD567-BAC8-4734-910C-091EA2598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98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6664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37347" y="1301374"/>
            <a:ext cx="74613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Программа развития образовательной организации как инструмент стратегического планирования и достижения образовательных и воспитательных результатов детей</a:t>
            </a:r>
          </a:p>
        </p:txBody>
      </p:sp>
    </p:spTree>
    <p:extLst>
      <p:ext uri="{BB962C8B-B14F-4D97-AF65-F5344CB8AC3E}">
        <p14:creationId xmlns:p14="http://schemas.microsoft.com/office/powerpoint/2010/main" val="3197558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6378" y="775993"/>
            <a:ext cx="830475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22222"/>
                </a:solidFill>
                <a:ea typeface="Times New Roman"/>
              </a:rPr>
              <a:t>Документы, </a:t>
            </a:r>
          </a:p>
          <a:p>
            <a:pPr algn="ctr"/>
            <a:r>
              <a:rPr lang="ru-RU" sz="2400" b="1" dirty="0" smtClean="0">
                <a:solidFill>
                  <a:srgbClr val="222222"/>
                </a:solidFill>
                <a:ea typeface="Times New Roman"/>
              </a:rPr>
              <a:t>регламентирующие </a:t>
            </a:r>
            <a:r>
              <a:rPr lang="ru-RU" sz="2400" b="1" dirty="0">
                <a:solidFill>
                  <a:srgbClr val="222222"/>
                </a:solidFill>
                <a:ea typeface="Times New Roman"/>
              </a:rPr>
              <a:t>разработку и реализацию программы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76614" y="2492681"/>
            <a:ext cx="10672174" cy="30187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222222"/>
                </a:solidFill>
                <a:ea typeface="Times New Roman"/>
                <a:cs typeface="Times New Roman"/>
              </a:rPr>
              <a:t>В соответствии с п. 7 ч. 3 ст. 28 ФЗ-273 определено, что «к компетенции образовательной организации в установленной сфере деятельности» относится «разработка и утверждение по согласованию с учредителем программы развития образовательной организации»</a:t>
            </a:r>
            <a:endParaRPr lang="ru-RU" sz="2400" b="1" dirty="0">
              <a:ea typeface="Calibri"/>
              <a:cs typeface="Times New Roman"/>
            </a:endParaRPr>
          </a:p>
        </p:txBody>
      </p:sp>
      <p:cxnSp>
        <p:nvCxnSpPr>
          <p:cNvPr id="9" name="Прямая со стрелкой 8"/>
          <p:cNvCxnSpPr>
            <a:endCxn id="6" idx="0"/>
          </p:cNvCxnSpPr>
          <p:nvPr/>
        </p:nvCxnSpPr>
        <p:spPr>
          <a:xfrm flipH="1">
            <a:off x="6112701" y="1606990"/>
            <a:ext cx="6263" cy="88569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005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02083" y="605308"/>
            <a:ext cx="10534388" cy="5379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222222"/>
                </a:solidFill>
                <a:ea typeface="Times New Roman"/>
                <a:cs typeface="Times New Roman"/>
              </a:rPr>
              <a:t>приказ </a:t>
            </a:r>
            <a:r>
              <a:rPr lang="ru-RU" sz="2000" b="1" dirty="0" err="1">
                <a:solidFill>
                  <a:srgbClr val="222222"/>
                </a:solidFill>
                <a:ea typeface="Times New Roman"/>
                <a:cs typeface="Times New Roman"/>
              </a:rPr>
              <a:t>Минобрнауки</a:t>
            </a:r>
            <a:r>
              <a:rPr lang="ru-RU" sz="2000" b="1" dirty="0">
                <a:solidFill>
                  <a:srgbClr val="222222"/>
                </a:solidFill>
                <a:ea typeface="Times New Roman"/>
                <a:cs typeface="Times New Roman"/>
              </a:rPr>
              <a:t> от 17.10.2013 № 1155 с изменениями, утвержденными приказом </a:t>
            </a:r>
            <a:r>
              <a:rPr lang="ru-RU" sz="2000" b="1" dirty="0" err="1">
                <a:solidFill>
                  <a:srgbClr val="222222"/>
                </a:solidFill>
                <a:ea typeface="Times New Roman"/>
                <a:cs typeface="Times New Roman"/>
              </a:rPr>
              <a:t>Минпросвещения</a:t>
            </a:r>
            <a:r>
              <a:rPr lang="ru-RU" sz="2000" b="1" dirty="0">
                <a:solidFill>
                  <a:srgbClr val="222222"/>
                </a:solidFill>
                <a:ea typeface="Times New Roman"/>
                <a:cs typeface="Times New Roman"/>
              </a:rPr>
              <a:t> от 21.01.2019 № 31 «Об утверждении федерального государственного образовательного стандарта дошкольного образования»;</a:t>
            </a:r>
            <a:endParaRPr lang="ru-RU" sz="2000" b="1" dirty="0">
              <a:ea typeface="Calibri"/>
              <a:cs typeface="Times New Roman"/>
            </a:endParaRPr>
          </a:p>
          <a:p>
            <a:pPr marL="285750" indent="-28575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приказ </a:t>
            </a:r>
            <a:r>
              <a:rPr lang="ru-RU" sz="2000" b="1" dirty="0" err="1">
                <a:solidFill>
                  <a:srgbClr val="222222"/>
                </a:solidFill>
                <a:ea typeface="Times New Roman"/>
                <a:cs typeface="Times New Roman"/>
              </a:rPr>
              <a:t>Минобрнауки</a:t>
            </a:r>
            <a:r>
              <a:rPr lang="ru-RU" sz="2000" b="1" dirty="0">
                <a:solidFill>
                  <a:srgbClr val="222222"/>
                </a:solidFill>
                <a:ea typeface="Times New Roman"/>
                <a:cs typeface="Times New Roman"/>
              </a:rPr>
              <a:t> о 31.07.2020 № 373 «Порядок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образования»;</a:t>
            </a:r>
            <a:endParaRPr lang="ru-RU" sz="2000" b="1" dirty="0">
              <a:ea typeface="Calibri"/>
              <a:cs typeface="Times New Roman"/>
            </a:endParaRPr>
          </a:p>
          <a:p>
            <a:pPr marL="285750" indent="-28575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приказ </a:t>
            </a:r>
            <a:r>
              <a:rPr lang="ru-RU" sz="2000" b="1" dirty="0" err="1">
                <a:solidFill>
                  <a:srgbClr val="222222"/>
                </a:solidFill>
                <a:ea typeface="Times New Roman"/>
                <a:cs typeface="Times New Roman"/>
              </a:rPr>
              <a:t>Минпросвещения</a:t>
            </a:r>
            <a:r>
              <a:rPr lang="ru-RU" sz="2000" b="1" dirty="0">
                <a:solidFill>
                  <a:srgbClr val="222222"/>
                </a:solidFill>
                <a:ea typeface="Times New Roman"/>
                <a:cs typeface="Times New Roman"/>
              </a:rPr>
              <a:t> от 25.11.2022 № 1028 «Об утверждении федеральной образовательной программы дошкольного образования»;</a:t>
            </a:r>
            <a:endParaRPr lang="ru-RU" sz="2000" b="1" dirty="0">
              <a:ea typeface="Calibri"/>
              <a:cs typeface="Times New Roman"/>
            </a:endParaRPr>
          </a:p>
          <a:p>
            <a:pPr marL="285750" indent="-28575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приказ </a:t>
            </a:r>
            <a:r>
              <a:rPr lang="ru-RU" sz="2000" b="1" dirty="0" err="1">
                <a:solidFill>
                  <a:srgbClr val="222222"/>
                </a:solidFill>
                <a:ea typeface="Times New Roman"/>
                <a:cs typeface="Times New Roman"/>
              </a:rPr>
              <a:t>Минпросвещения</a:t>
            </a:r>
            <a:r>
              <a:rPr lang="ru-RU" sz="2000" b="1" dirty="0">
                <a:solidFill>
                  <a:srgbClr val="222222"/>
                </a:solidFill>
                <a:ea typeface="Times New Roman"/>
                <a:cs typeface="Times New Roman"/>
              </a:rPr>
              <a:t> от 24.11.2022 № 1022 »Об утверждении федеральной адаптированной образовательной программы дошкольного образования для обучающихся с ограниченными возможностями здоровья»;</a:t>
            </a:r>
            <a:endParaRPr lang="ru-RU" sz="2000" b="1" dirty="0">
              <a:ea typeface="Calibri"/>
              <a:cs typeface="Times New Roman"/>
            </a:endParaRPr>
          </a:p>
          <a:p>
            <a:pPr marL="285750" indent="-28575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СанПиН </a:t>
            </a:r>
            <a:r>
              <a:rPr lang="ru-RU" sz="2000" b="1" dirty="0">
                <a:solidFill>
                  <a:srgbClr val="222222"/>
                </a:solidFill>
                <a:ea typeface="Times New Roman"/>
                <a:cs typeface="Times New Roman"/>
              </a:rPr>
              <a:t>2.3/2.4.3590-20 «Санитарно-эпидемиологические требования к ДОО», утвержденные постановлением главного санитарного врача № 28;</a:t>
            </a:r>
            <a:endParaRPr lang="ru-RU" sz="2000" b="1" dirty="0">
              <a:ea typeface="Calibri"/>
              <a:cs typeface="Times New Roman"/>
            </a:endParaRPr>
          </a:p>
          <a:p>
            <a:pPr marL="285750" indent="-28575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лицензия </a:t>
            </a:r>
            <a:r>
              <a:rPr lang="ru-RU" sz="2000" b="1" dirty="0">
                <a:solidFill>
                  <a:srgbClr val="222222"/>
                </a:solidFill>
                <a:ea typeface="Times New Roman"/>
                <a:cs typeface="Times New Roman"/>
              </a:rPr>
              <a:t>на право ведения образовательной деятельности в ДОО;</a:t>
            </a:r>
            <a:endParaRPr lang="ru-RU" sz="2000" b="1" dirty="0">
              <a:ea typeface="Calibri"/>
              <a:cs typeface="Times New Roman"/>
            </a:endParaRPr>
          </a:p>
          <a:p>
            <a:pPr marL="285750" indent="-28575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устав </a:t>
            </a:r>
            <a:r>
              <a:rPr lang="ru-RU" sz="2000" b="1" dirty="0">
                <a:solidFill>
                  <a:srgbClr val="222222"/>
                </a:solidFill>
                <a:ea typeface="Times New Roman"/>
                <a:cs typeface="Times New Roman"/>
              </a:rPr>
              <a:t>ДОО.</a:t>
            </a:r>
            <a:endParaRPr lang="ru-RU" sz="20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8999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4717" y="420674"/>
            <a:ext cx="7624175" cy="120032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222222"/>
                </a:solidFill>
                <a:ea typeface="Times New Roman"/>
              </a:rPr>
              <a:t>Программа развития </a:t>
            </a:r>
            <a:r>
              <a:rPr lang="ru-RU" sz="2400" b="1" dirty="0" smtClean="0">
                <a:solidFill>
                  <a:srgbClr val="222222"/>
                </a:solidFill>
                <a:ea typeface="Times New Roman"/>
              </a:rPr>
              <a:t>разрабатывается </a:t>
            </a:r>
            <a:r>
              <a:rPr lang="ru-RU" sz="2400" b="1" dirty="0">
                <a:solidFill>
                  <a:srgbClr val="222222"/>
                </a:solidFill>
                <a:ea typeface="Times New Roman"/>
              </a:rPr>
              <a:t>на среднесрочный</a:t>
            </a:r>
            <a:r>
              <a:rPr lang="ru-RU" sz="2400" dirty="0">
                <a:solidFill>
                  <a:srgbClr val="222222"/>
                </a:solidFill>
                <a:ea typeface="Times New Roman"/>
              </a:rPr>
              <a:t> (от трех до шести лет) или долгосрочный (более шести лет) период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81404" y="1924299"/>
            <a:ext cx="893105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200" b="1" u="sng" dirty="0">
                <a:solidFill>
                  <a:srgbClr val="222222"/>
                </a:solidFill>
                <a:ea typeface="Times New Roman"/>
                <a:cs typeface="Times New Roman"/>
              </a:rPr>
              <a:t>Необходимость </a:t>
            </a:r>
            <a:r>
              <a:rPr lang="ru-RU" sz="2200" b="1" u="sng" dirty="0" smtClean="0">
                <a:solidFill>
                  <a:srgbClr val="222222"/>
                </a:solidFill>
                <a:ea typeface="Times New Roman"/>
                <a:cs typeface="Times New Roman"/>
              </a:rPr>
              <a:t>разработки новой </a:t>
            </a:r>
            <a:r>
              <a:rPr lang="ru-RU" sz="2200" b="1" u="sng" dirty="0">
                <a:solidFill>
                  <a:srgbClr val="222222"/>
                </a:solidFill>
                <a:ea typeface="Times New Roman"/>
                <a:cs typeface="Times New Roman"/>
              </a:rPr>
              <a:t>программы </a:t>
            </a:r>
            <a:r>
              <a:rPr lang="ru-RU" sz="2200" b="1" u="sng" dirty="0" smtClean="0">
                <a:solidFill>
                  <a:srgbClr val="222222"/>
                </a:solidFill>
                <a:ea typeface="Times New Roman"/>
                <a:cs typeface="Times New Roman"/>
              </a:rPr>
              <a:t>развития: </a:t>
            </a:r>
          </a:p>
          <a:p>
            <a:pPr marL="342900" indent="-34290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окончание </a:t>
            </a:r>
            <a:r>
              <a:rPr lang="ru-RU" sz="2200" b="1" dirty="0">
                <a:solidFill>
                  <a:srgbClr val="222222"/>
                </a:solidFill>
                <a:ea typeface="Times New Roman"/>
                <a:cs typeface="Times New Roman"/>
              </a:rPr>
              <a:t>срока реализации предыдущей программы, </a:t>
            </a:r>
            <a:endParaRPr lang="ru-RU" sz="2200" b="1" dirty="0" smtClean="0">
              <a:solidFill>
                <a:srgbClr val="222222"/>
              </a:solidFill>
              <a:ea typeface="Times New Roman"/>
              <a:cs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новые обстоятельства:</a:t>
            </a:r>
          </a:p>
          <a:p>
            <a:pPr marL="342900" indent="-34290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выход </a:t>
            </a:r>
            <a:r>
              <a:rPr lang="ru-RU" sz="2200" b="1" dirty="0">
                <a:solidFill>
                  <a:srgbClr val="222222"/>
                </a:solidFill>
                <a:ea typeface="Times New Roman"/>
                <a:cs typeface="Times New Roman"/>
              </a:rPr>
              <a:t>новых нормативных правовых документов в сфере образования, </a:t>
            </a:r>
            <a:r>
              <a:rPr lang="ru-RU" sz="22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постановка </a:t>
            </a:r>
            <a:r>
              <a:rPr lang="ru-RU" sz="2200" b="1" dirty="0">
                <a:solidFill>
                  <a:srgbClr val="222222"/>
                </a:solidFill>
                <a:ea typeface="Times New Roman"/>
                <a:cs typeface="Times New Roman"/>
              </a:rPr>
              <a:t>новых целей и задач перед коллективом на перспективу </a:t>
            </a:r>
            <a:endParaRPr lang="ru-RU" sz="2200" b="1" dirty="0" smtClean="0">
              <a:solidFill>
                <a:srgbClr val="222222"/>
              </a:solidFill>
              <a:ea typeface="Times New Roman"/>
              <a:cs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изменение </a:t>
            </a:r>
            <a:r>
              <a:rPr lang="ru-RU" sz="2200" b="1" dirty="0">
                <a:solidFill>
                  <a:srgbClr val="222222"/>
                </a:solidFill>
                <a:ea typeface="Times New Roman"/>
                <a:cs typeface="Times New Roman"/>
              </a:rPr>
              <a:t>статуса детского сада, </a:t>
            </a:r>
            <a:endParaRPr lang="ru-RU" sz="2200" b="1" dirty="0" smtClean="0">
              <a:solidFill>
                <a:srgbClr val="222222"/>
              </a:solidFill>
              <a:ea typeface="Times New Roman"/>
              <a:cs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открытие </a:t>
            </a:r>
            <a:r>
              <a:rPr lang="ru-RU" sz="2200" b="1" dirty="0">
                <a:solidFill>
                  <a:srgbClr val="222222"/>
                </a:solidFill>
                <a:ea typeface="Times New Roman"/>
                <a:cs typeface="Times New Roman"/>
              </a:rPr>
              <a:t>новых групп и структурных </a:t>
            </a:r>
            <a:r>
              <a:rPr lang="ru-RU" sz="22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подразделений и т.д.</a:t>
            </a:r>
            <a:endParaRPr lang="ru-RU" sz="2200" b="1" dirty="0"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endParaRPr lang="ru-RU" sz="2000" b="1" dirty="0" smtClean="0">
              <a:ea typeface="Times New Roman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ea typeface="Times New Roman"/>
                <a:cs typeface="Times New Roman"/>
              </a:rPr>
              <a:t>Работу </a:t>
            </a:r>
            <a:r>
              <a:rPr lang="ru-RU" sz="2200" b="1" dirty="0">
                <a:ea typeface="Times New Roman"/>
                <a:cs typeface="Times New Roman"/>
              </a:rPr>
              <a:t>по выявлению необходимости (отсутствия необходимости) внесения изменений в программу развития рекомендуется осуществлять не реже чем один раз в год.</a:t>
            </a:r>
            <a:endParaRPr lang="ru-RU" sz="2200" b="1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0254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8515" y="317105"/>
            <a:ext cx="11260899" cy="642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222222"/>
                </a:solidFill>
                <a:ea typeface="Times New Roman"/>
                <a:cs typeface="Times New Roman"/>
              </a:rPr>
              <a:t>Функции рабочей группы:</a:t>
            </a:r>
            <a:endParaRPr lang="ru-RU" sz="2400" b="1" dirty="0">
              <a:ea typeface="Calibri"/>
              <a:cs typeface="Times New Roman"/>
            </a:endParaRPr>
          </a:p>
          <a:p>
            <a:pPr marL="342900" lvl="0" indent="-342900" algn="just" fontAlgn="base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изучение нормативных и сопроводительных документов, имеющих прямое отношение к разработке программы развития;</a:t>
            </a:r>
            <a:endParaRPr lang="ru-RU" sz="2400" dirty="0">
              <a:solidFill>
                <a:srgbClr val="222222"/>
              </a:solidFill>
              <a:ea typeface="Calibri"/>
              <a:cs typeface="Times New Roman"/>
            </a:endParaRPr>
          </a:p>
          <a:p>
            <a:pPr marL="342900" lvl="0" indent="-342900" algn="just" fontAlgn="base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проведение анкетирования и интервьюирования родителей воспитанников для изучения степени их удовлетворенности содержанием образовательного процесса в детском саду, организацией дополнительных услуг;</a:t>
            </a:r>
            <a:endParaRPr lang="ru-RU" sz="2400" dirty="0">
              <a:solidFill>
                <a:srgbClr val="222222"/>
              </a:solidFill>
              <a:ea typeface="Calibri"/>
              <a:cs typeface="Times New Roman"/>
            </a:endParaRPr>
          </a:p>
          <a:p>
            <a:pPr marL="342900" lvl="0" indent="-342900" algn="just" fontAlgn="base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изучение мнения педагогических работников и их профессиональных объединений о перспективах и направлениях развития образовательной </a:t>
            </a:r>
            <a:r>
              <a:rPr lang="ru-RU" sz="2400" dirty="0" smtClean="0">
                <a:solidFill>
                  <a:srgbClr val="222222"/>
                </a:solidFill>
                <a:ea typeface="Times New Roman"/>
                <a:cs typeface="Times New Roman"/>
              </a:rPr>
              <a:t>организации;</a:t>
            </a:r>
            <a:endParaRPr lang="ru-RU" sz="2400" dirty="0">
              <a:solidFill>
                <a:srgbClr val="222222"/>
              </a:solidFill>
              <a:ea typeface="Calibri"/>
              <a:cs typeface="Times New Roman"/>
            </a:endParaRPr>
          </a:p>
          <a:p>
            <a:pPr marL="342900" lvl="0" indent="-342900" algn="just" fontAlgn="base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определение характера и объема работ по подготовке программы развития, необходимости проведения дополнительных исследований в образовательной организации для подготовки аргументированных предложений по конкретным программным мероприятиям;</a:t>
            </a:r>
            <a:endParaRPr lang="ru-RU" sz="2400" dirty="0">
              <a:solidFill>
                <a:srgbClr val="222222"/>
              </a:solidFill>
              <a:ea typeface="Calibri"/>
              <a:cs typeface="Times New Roman"/>
            </a:endParaRPr>
          </a:p>
          <a:p>
            <a:pPr marL="342900" lvl="0" indent="-342900" algn="just" fontAlgn="base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прогнозирование ожидаемых последствий предложенных изменений, предложение способов и форм проведения изменений;</a:t>
            </a:r>
            <a:endParaRPr lang="ru-RU" sz="2400" dirty="0">
              <a:solidFill>
                <a:srgbClr val="222222"/>
              </a:solidFill>
              <a:ea typeface="Calibri"/>
              <a:cs typeface="Times New Roman"/>
            </a:endParaRPr>
          </a:p>
          <a:p>
            <a:pPr marL="342900" lvl="0" indent="-342900" algn="just" fontAlgn="base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подготовка проекта программы развития для рассмотрения и обсуждения на заседаниях педагогического </a:t>
            </a:r>
            <a:r>
              <a:rPr lang="ru-RU" sz="2400" dirty="0" smtClean="0">
                <a:solidFill>
                  <a:srgbClr val="222222"/>
                </a:solidFill>
                <a:ea typeface="Times New Roman"/>
                <a:cs typeface="Times New Roman"/>
              </a:rPr>
              <a:t>совета, общего собрания.</a:t>
            </a:r>
            <a:endParaRPr lang="ru-RU" sz="2400" dirty="0">
              <a:solidFill>
                <a:srgbClr val="222222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660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82236" y="1805669"/>
            <a:ext cx="8016657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050" dirty="0">
              <a:solidFill>
                <a:srgbClr val="0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82236" y="784699"/>
            <a:ext cx="8292230" cy="4701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2400" b="1" dirty="0" smtClean="0">
                <a:ea typeface="Calibri"/>
                <a:cs typeface="Times New Roman"/>
              </a:rPr>
              <a:t>Направления программы развития:</a:t>
            </a:r>
          </a:p>
          <a:p>
            <a:pPr algn="just">
              <a:spcAft>
                <a:spcPts val="1000"/>
              </a:spcAft>
            </a:pPr>
            <a:endParaRPr lang="ru-RU" sz="2400" b="1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реализация </a:t>
            </a:r>
            <a:r>
              <a:rPr lang="ru-RU" sz="2400" dirty="0">
                <a:ea typeface="Calibri"/>
                <a:cs typeface="Times New Roman"/>
              </a:rPr>
              <a:t>образовательной программы дошкольного </a:t>
            </a:r>
            <a:r>
              <a:rPr lang="ru-RU" sz="2400" dirty="0" smtClean="0">
                <a:ea typeface="Calibri"/>
                <a:cs typeface="Times New Roman"/>
              </a:rPr>
              <a:t>образования, </a:t>
            </a:r>
            <a:endParaRPr lang="ru-RU" sz="2400" dirty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дополнительных </a:t>
            </a:r>
            <a:r>
              <a:rPr lang="ru-RU" sz="2400" dirty="0">
                <a:ea typeface="Calibri"/>
                <a:cs typeface="Times New Roman"/>
              </a:rPr>
              <a:t>образовательных программ, </a:t>
            </a:r>
            <a:endParaRPr lang="ru-RU" sz="2400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охрану </a:t>
            </a:r>
            <a:r>
              <a:rPr lang="ru-RU" sz="2400" dirty="0">
                <a:ea typeface="Calibri"/>
                <a:cs typeface="Times New Roman"/>
              </a:rPr>
              <a:t>здоровья обучающихся, </a:t>
            </a:r>
            <a:endParaRPr lang="ru-RU" sz="2400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платные </a:t>
            </a:r>
            <a:r>
              <a:rPr lang="ru-RU" sz="2400" dirty="0">
                <a:ea typeface="Calibri"/>
                <a:cs typeface="Times New Roman"/>
              </a:rPr>
              <a:t>образовательные услуги, </a:t>
            </a:r>
            <a:endParaRPr lang="ru-RU" sz="2400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работу </a:t>
            </a:r>
            <a:r>
              <a:rPr lang="ru-RU" sz="2400" dirty="0">
                <a:ea typeface="Calibri"/>
                <a:cs typeface="Times New Roman"/>
              </a:rPr>
              <a:t>с родителями, </a:t>
            </a:r>
            <a:endParaRPr lang="ru-RU" sz="2400" dirty="0" smtClean="0"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a typeface="Calibri"/>
                <a:cs typeface="Times New Roman"/>
              </a:rPr>
              <a:t>организациями-партнерами </a:t>
            </a:r>
            <a:r>
              <a:rPr lang="ru-RU" sz="2400" dirty="0">
                <a:ea typeface="Calibri"/>
                <a:cs typeface="Times New Roman"/>
              </a:rPr>
              <a:t>и другие направления.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779039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82236" y="1805669"/>
            <a:ext cx="8016657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050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74510" y="2040348"/>
            <a:ext cx="731102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Segoe UI"/>
                <a:ea typeface="Times New Roman"/>
                <a:cs typeface="Times New Roman"/>
              </a:rPr>
              <a:t>"...План, что и говорить, был превосходный: простой и ясный, лучше не придумать. Недостаток у него был только один: было совершенно неизвестно, как привести его в исполнение..." </a:t>
            </a:r>
            <a:endParaRPr lang="ru-RU" i="1" dirty="0" smtClean="0">
              <a:latin typeface="Segoe UI"/>
              <a:ea typeface="Times New Roman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latin typeface="Segoe UI"/>
                <a:ea typeface="Times New Roman"/>
                <a:cs typeface="Times New Roman"/>
              </a:rPr>
              <a:t>"</a:t>
            </a:r>
            <a:r>
              <a:rPr lang="ru-RU" i="1" dirty="0">
                <a:latin typeface="Segoe UI"/>
                <a:ea typeface="Times New Roman"/>
                <a:cs typeface="Times New Roman"/>
              </a:rPr>
              <a:t>Алиса в стране чудес" Л. </a:t>
            </a:r>
            <a:r>
              <a:rPr lang="ru-RU" i="1" dirty="0" err="1">
                <a:latin typeface="Segoe UI"/>
                <a:ea typeface="Times New Roman"/>
                <a:cs typeface="Times New Roman"/>
              </a:rPr>
              <a:t>Керролл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9039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effectLst/>
                <a:latin typeface="+mn-lt"/>
                <a:ea typeface="Calibri"/>
              </a:rPr>
              <a:t>Стратегия без тактики — это самый медленный путь к победе. 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+mn-lt"/>
                <a:ea typeface="Calibri"/>
              </a:rPr>
              <a:t/>
            </a:r>
            <a:br>
              <a:rPr lang="ru-RU" sz="4000" dirty="0" smtClean="0">
                <a:solidFill>
                  <a:srgbClr val="000000"/>
                </a:solidFill>
                <a:effectLst/>
                <a:latin typeface="+mn-lt"/>
                <a:ea typeface="Calibri"/>
              </a:rPr>
            </a:br>
            <a:r>
              <a:rPr lang="ru-RU" sz="4000" dirty="0" smtClean="0">
                <a:solidFill>
                  <a:srgbClr val="000000"/>
                </a:solidFill>
                <a:effectLst/>
                <a:latin typeface="+mn-lt"/>
                <a:ea typeface="Calibri"/>
              </a:rPr>
              <a:t>Тактика </a:t>
            </a:r>
            <a:r>
              <a:rPr lang="ru-RU" sz="4000" dirty="0">
                <a:solidFill>
                  <a:srgbClr val="000000"/>
                </a:solidFill>
                <a:effectLst/>
                <a:latin typeface="+mn-lt"/>
                <a:ea typeface="Calibri"/>
              </a:rPr>
              <a:t>без стратегии — это просто суета перед поражением. </a:t>
            </a:r>
            <a:br>
              <a:rPr lang="ru-RU" sz="4000" dirty="0">
                <a:solidFill>
                  <a:srgbClr val="000000"/>
                </a:solidFill>
                <a:effectLst/>
                <a:latin typeface="+mn-lt"/>
                <a:ea typeface="Calibri"/>
              </a:rPr>
            </a:br>
            <a:r>
              <a:rPr lang="ru-RU" sz="4000" dirty="0" smtClean="0">
                <a:solidFill>
                  <a:srgbClr val="000000"/>
                </a:solidFill>
                <a:effectLst/>
                <a:latin typeface="+mn-lt"/>
                <a:ea typeface="Calibri"/>
              </a:rPr>
              <a:t/>
            </a:r>
            <a:br>
              <a:rPr lang="ru-RU" sz="4000" dirty="0" smtClean="0">
                <a:solidFill>
                  <a:srgbClr val="000000"/>
                </a:solidFill>
                <a:effectLst/>
                <a:latin typeface="+mn-lt"/>
                <a:ea typeface="Calibri"/>
              </a:rPr>
            </a:br>
            <a:r>
              <a:rPr lang="ru-RU" sz="4000" dirty="0" smtClean="0">
                <a:solidFill>
                  <a:srgbClr val="000000"/>
                </a:solidFill>
                <a:effectLst/>
                <a:latin typeface="+mn-lt"/>
                <a:ea typeface="Calibri"/>
              </a:rPr>
              <a:t>                                                         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+mn-lt"/>
                <a:ea typeface="Calibri"/>
                <a:cs typeface="Times New Roman"/>
              </a:rPr>
              <a:t>Сунь </a:t>
            </a:r>
            <a:r>
              <a:rPr lang="ru-RU" sz="4000" dirty="0" err="1">
                <a:solidFill>
                  <a:schemeClr val="tx1"/>
                </a:solidFill>
                <a:effectLst/>
                <a:latin typeface="+mn-lt"/>
                <a:ea typeface="Calibri"/>
                <a:cs typeface="Times New Roman"/>
              </a:rPr>
              <a:t>Цзы</a:t>
            </a:r>
            <a:endParaRPr lang="ru-RU" sz="4000" dirty="0">
              <a:solidFill>
                <a:schemeClr val="tx1"/>
              </a:solidFill>
              <a:effectLst/>
              <a:latin typeface="+mn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65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87869" y="558128"/>
            <a:ext cx="6096000" cy="684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1050" dirty="0">
              <a:solidFill>
                <a:srgbClr val="000000"/>
              </a:solidFill>
            </a:endParaRPr>
          </a:p>
          <a:p>
            <a:pPr algn="ctr"/>
            <a:r>
              <a:rPr lang="ru-RU" sz="2800" b="1" dirty="0"/>
              <a:t>ВЗГЛЯД НА ПРОГРАММУ РАЗВИТИЯ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1714" y="1521912"/>
            <a:ext cx="3795387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0000"/>
              </a:solidFill>
            </a:endParaRPr>
          </a:p>
          <a:p>
            <a:pPr algn="ctr"/>
            <a:r>
              <a:rPr lang="ru-RU" b="1" dirty="0"/>
              <a:t>ЕСТЬ ПЛАН И СТРАТЕГИЯ РАЗВИТИЯ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69896" y="1521912"/>
            <a:ext cx="4179518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0000"/>
              </a:solidFill>
            </a:endParaRPr>
          </a:p>
          <a:p>
            <a:pPr algn="ctr"/>
            <a:r>
              <a:rPr lang="ru-RU" b="1" dirty="0"/>
              <a:t>НЕТ ПЛАНА И СТРАТЕГИИ РАЗВИТИЯ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5" t="14695" r="9505" b="14097"/>
          <a:stretch/>
        </p:blipFill>
        <p:spPr bwMode="auto">
          <a:xfrm>
            <a:off x="3388289" y="2841087"/>
            <a:ext cx="3482235" cy="298583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7" t="16154" r="14214" b="11513"/>
          <a:stretch/>
        </p:blipFill>
        <p:spPr bwMode="auto">
          <a:xfrm>
            <a:off x="8089288" y="2833202"/>
            <a:ext cx="3140734" cy="299372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384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3589" y="1924686"/>
            <a:ext cx="7490563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a typeface="Times New Roman"/>
                <a:cs typeface="Times New Roman"/>
              </a:rPr>
              <a:t>Программа развития дошкольного образовательного учреждения </a:t>
            </a:r>
            <a:r>
              <a:rPr lang="ru-RU" sz="2800" b="1" dirty="0" smtClean="0">
                <a:ea typeface="Times New Roman"/>
                <a:cs typeface="Times New Roman"/>
              </a:rPr>
              <a:t> </a:t>
            </a:r>
            <a:r>
              <a:rPr lang="ru-RU" sz="2800" b="1" dirty="0">
                <a:ea typeface="Times New Roman"/>
                <a:cs typeface="Times New Roman"/>
              </a:rPr>
              <a:t>разрабатывается с целью определения стратегических направлений развития учреждения на среднесрочную </a:t>
            </a:r>
            <a:r>
              <a:rPr lang="ru-RU" sz="2800" b="1" dirty="0" smtClean="0">
                <a:ea typeface="Times New Roman"/>
                <a:cs typeface="Times New Roman"/>
              </a:rPr>
              <a:t>перспективу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4466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0701" y="1039530"/>
            <a:ext cx="3670126" cy="13779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Программа </a:t>
            </a:r>
            <a:r>
              <a:rPr lang="ru-RU" sz="2000" b="1" dirty="0">
                <a:solidFill>
                  <a:schemeClr val="tx1"/>
                </a:solidFill>
              </a:rPr>
              <a:t>развития ОО не должна быть скучным, многотомным, тяжеловесным и сложным документом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703507" y="1027003"/>
            <a:ext cx="3820438" cy="20794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Прочитав </a:t>
            </a:r>
            <a:r>
              <a:rPr lang="ru-RU" sz="2000" b="1" dirty="0">
                <a:solidFill>
                  <a:schemeClr val="tx1"/>
                </a:solidFill>
              </a:rPr>
              <a:t>его, любой человек, в том числе </a:t>
            </a:r>
            <a:r>
              <a:rPr lang="ru-RU" sz="2000" b="1" dirty="0" smtClean="0">
                <a:solidFill>
                  <a:schemeClr val="tx1"/>
                </a:solidFill>
              </a:rPr>
              <a:t>и </a:t>
            </a:r>
            <a:r>
              <a:rPr lang="ru-RU" sz="2000" b="1" dirty="0">
                <a:solidFill>
                  <a:schemeClr val="tx1"/>
                </a:solidFill>
              </a:rPr>
              <a:t>родитель, должен понять, к чему </a:t>
            </a:r>
            <a:r>
              <a:rPr lang="ru-RU" sz="2000" b="1" dirty="0" smtClean="0">
                <a:solidFill>
                  <a:schemeClr val="tx1"/>
                </a:solidFill>
              </a:rPr>
              <a:t>стремится детский сад, </a:t>
            </a:r>
            <a:r>
              <a:rPr lang="ru-RU" sz="2000" b="1" dirty="0">
                <a:solidFill>
                  <a:schemeClr val="tx1"/>
                </a:solidFill>
              </a:rPr>
              <a:t>какова стратегия развития ОО и тактика выполнения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35046" y="2918565"/>
            <a:ext cx="2542784" cy="120249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100" dirty="0">
              <a:solidFill>
                <a:srgbClr val="000000"/>
              </a:solidFill>
            </a:endParaRPr>
          </a:p>
          <a:p>
            <a:pPr algn="ctr"/>
            <a:r>
              <a:rPr lang="ru-RU" sz="2800" b="1" dirty="0">
                <a:solidFill>
                  <a:srgbClr val="FFFFFF"/>
                </a:solidFill>
              </a:rPr>
              <a:t>ПРОГРАММА РАЗВИТИЯ 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78071" y="4659682"/>
            <a:ext cx="9945666" cy="1277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И </a:t>
            </a:r>
            <a:r>
              <a:rPr lang="ru-RU" sz="2000" b="1" dirty="0">
                <a:solidFill>
                  <a:schemeClr val="tx1"/>
                </a:solidFill>
              </a:rPr>
              <a:t>в то же время программа развития - документ, содержащий основные компоненты анализа, прогнозирования, планирования, поэтапного исполнения и управления развитием образовательной организацией на среднесрочный период </a:t>
            </a:r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rot="10800000" flipV="1">
            <a:off x="7377830" y="3106455"/>
            <a:ext cx="2129421" cy="70145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375764" y="3807914"/>
            <a:ext cx="0" cy="8517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375764" y="3807914"/>
            <a:ext cx="14592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/>
          <p:nvPr/>
        </p:nvCxnSpPr>
        <p:spPr>
          <a:xfrm>
            <a:off x="5210827" y="1515692"/>
            <a:ext cx="2492680" cy="751475"/>
          </a:xfrm>
          <a:prstGeom prst="bent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узел 36"/>
          <p:cNvSpPr/>
          <p:nvPr/>
        </p:nvSpPr>
        <p:spPr>
          <a:xfrm>
            <a:off x="914400" y="2108776"/>
            <a:ext cx="626301" cy="6344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01</a:t>
            </a:r>
            <a:endParaRPr lang="ru-RU" sz="2000" b="1" dirty="0"/>
          </a:p>
        </p:txBody>
      </p:sp>
      <p:sp>
        <p:nvSpPr>
          <p:cNvPr id="38" name="Блок-схема: узел 37"/>
          <p:cNvSpPr/>
          <p:nvPr/>
        </p:nvSpPr>
        <p:spPr>
          <a:xfrm>
            <a:off x="7102258" y="663879"/>
            <a:ext cx="641958" cy="604251"/>
          </a:xfrm>
          <a:prstGeom prst="flowChartConnector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02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9" name="Блок-схема: узел 38"/>
          <p:cNvSpPr/>
          <p:nvPr/>
        </p:nvSpPr>
        <p:spPr>
          <a:xfrm>
            <a:off x="814192" y="4922729"/>
            <a:ext cx="663879" cy="60438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03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32599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61149" y="619976"/>
            <a:ext cx="847594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222222"/>
                </a:solidFill>
                <a:ea typeface="Times New Roman"/>
              </a:rPr>
              <a:t>Программа развития </a:t>
            </a:r>
            <a:r>
              <a:rPr lang="ru-RU" sz="2800" b="1" dirty="0" smtClean="0">
                <a:solidFill>
                  <a:srgbClr val="222222"/>
                </a:solidFill>
                <a:ea typeface="Times New Roman"/>
              </a:rPr>
              <a:t>направлена</a:t>
            </a:r>
            <a:r>
              <a:rPr lang="ru-RU" sz="2800" dirty="0" smtClean="0">
                <a:solidFill>
                  <a:srgbClr val="222222"/>
                </a:solidFill>
                <a:ea typeface="Times New Roman"/>
              </a:rPr>
              <a:t> </a:t>
            </a:r>
            <a:r>
              <a:rPr lang="ru-RU" sz="2800" b="1" dirty="0" smtClean="0">
                <a:solidFill>
                  <a:srgbClr val="222222"/>
                </a:solidFill>
                <a:ea typeface="Times New Roman"/>
              </a:rPr>
              <a:t>на:</a:t>
            </a:r>
            <a:r>
              <a:rPr lang="ru-RU" sz="2800" dirty="0" smtClean="0">
                <a:solidFill>
                  <a:srgbClr val="222222"/>
                </a:solidFill>
                <a:ea typeface="Times New Roman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222222"/>
                </a:solidFill>
                <a:ea typeface="Times New Roman"/>
              </a:rPr>
              <a:t>совершенствование </a:t>
            </a:r>
            <a:r>
              <a:rPr lang="ru-RU" sz="2800" dirty="0">
                <a:solidFill>
                  <a:srgbClr val="222222"/>
                </a:solidFill>
                <a:ea typeface="Times New Roman"/>
              </a:rPr>
              <a:t>основной и организационно-хозяйственной деятельности, </a:t>
            </a:r>
            <a:endParaRPr lang="ru-RU" sz="2800" dirty="0" smtClean="0">
              <a:solidFill>
                <a:srgbClr val="222222"/>
              </a:solidFill>
              <a:ea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222222"/>
                </a:solidFill>
                <a:ea typeface="Times New Roman"/>
              </a:rPr>
              <a:t>укрепление </a:t>
            </a:r>
            <a:r>
              <a:rPr lang="ru-RU" sz="2800" dirty="0">
                <a:solidFill>
                  <a:srgbClr val="222222"/>
                </a:solidFill>
                <a:ea typeface="Times New Roman"/>
              </a:rPr>
              <a:t>и модернизацию материально-технической базы и социально-культурной инфраструктуры, </a:t>
            </a:r>
            <a:endParaRPr lang="ru-RU" sz="2800" dirty="0" smtClean="0">
              <a:solidFill>
                <a:srgbClr val="222222"/>
              </a:solidFill>
              <a:ea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222222"/>
                </a:solidFill>
                <a:ea typeface="Times New Roman"/>
              </a:rPr>
              <a:t>профессиональный </a:t>
            </a:r>
            <a:r>
              <a:rPr lang="ru-RU" sz="2800" dirty="0">
                <a:solidFill>
                  <a:srgbClr val="222222"/>
                </a:solidFill>
                <a:ea typeface="Times New Roman"/>
              </a:rPr>
              <a:t>рост педагогических работников и управленческих кадров в целях повышения качества образования и удовлетворенности участников образовательных отношений условиями, создаваемыми для всестороннего развития личности, условиями труда.</a:t>
            </a:r>
            <a:r>
              <a:rPr lang="ru-RU" sz="2800" dirty="0">
                <a:ea typeface="Calibri"/>
                <a:cs typeface="Times New Roman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916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32965" y="513567"/>
            <a:ext cx="7665928" cy="12024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222222"/>
                </a:solidFill>
                <a:ea typeface="Times New Roman"/>
                <a:cs typeface="Times New Roman"/>
              </a:rPr>
              <a:t>Программу развития можно рассматривать как модель совместной командной деятельности всего педагогического коллектива, которая определяет: </a:t>
            </a:r>
            <a:endParaRPr lang="ru-RU" sz="2400" b="1" dirty="0"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7600" y="1716066"/>
            <a:ext cx="8016657" cy="4655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  <a:p>
            <a:endParaRPr lang="ru-RU" sz="1050" dirty="0">
              <a:solidFill>
                <a:srgbClr val="000000"/>
              </a:solidFill>
            </a:endParaRPr>
          </a:p>
          <a:p>
            <a:pPr algn="just"/>
            <a:r>
              <a:rPr lang="ru-RU" sz="2800" dirty="0" smtClean="0">
                <a:solidFill>
                  <a:srgbClr val="974707"/>
                </a:solidFill>
              </a:rPr>
              <a:t>01</a:t>
            </a:r>
            <a:r>
              <a:rPr lang="ru-RU" dirty="0" smtClean="0">
                <a:solidFill>
                  <a:srgbClr val="974707"/>
                </a:solidFill>
              </a:rPr>
              <a:t> </a:t>
            </a:r>
            <a:r>
              <a:rPr lang="ru-RU" sz="2400" b="1" dirty="0" smtClean="0"/>
              <a:t>исходное </a:t>
            </a:r>
            <a:r>
              <a:rPr lang="ru-RU" sz="2400" b="1" dirty="0"/>
              <a:t>состояние образовательной деятельности образовательной организации </a:t>
            </a:r>
            <a:endParaRPr lang="ru-RU" sz="2400" b="1" dirty="0" smtClean="0"/>
          </a:p>
          <a:p>
            <a:pPr algn="just"/>
            <a:endParaRPr lang="ru-RU" sz="2400" b="1" dirty="0" smtClean="0"/>
          </a:p>
          <a:p>
            <a:r>
              <a:rPr lang="ru-RU" sz="2800" dirty="0" smtClean="0">
                <a:solidFill>
                  <a:srgbClr val="4F81BC"/>
                </a:solidFill>
              </a:rPr>
              <a:t>02   </a:t>
            </a:r>
            <a:r>
              <a:rPr lang="ru-RU" sz="2400" b="1" dirty="0" smtClean="0">
                <a:solidFill>
                  <a:srgbClr val="000000"/>
                </a:solidFill>
              </a:rPr>
              <a:t>образ </a:t>
            </a:r>
            <a:r>
              <a:rPr lang="ru-RU" sz="2400" b="1" dirty="0">
                <a:solidFill>
                  <a:srgbClr val="000000"/>
                </a:solidFill>
              </a:rPr>
              <a:t>желаемого будущего </a:t>
            </a:r>
          </a:p>
          <a:p>
            <a:endParaRPr lang="ru-RU" sz="2400" dirty="0"/>
          </a:p>
          <a:p>
            <a:pPr algn="just"/>
            <a:r>
              <a:rPr lang="ru-RU" sz="2800" dirty="0" smtClean="0">
                <a:solidFill>
                  <a:srgbClr val="9BBA58"/>
                </a:solidFill>
              </a:rPr>
              <a:t>03 </a:t>
            </a:r>
            <a:r>
              <a:rPr lang="ru-RU" sz="2400" b="1" dirty="0" smtClean="0">
                <a:solidFill>
                  <a:srgbClr val="000000"/>
                </a:solidFill>
              </a:rPr>
              <a:t>последовательность </a:t>
            </a:r>
            <a:r>
              <a:rPr lang="ru-RU" sz="2400" b="1" dirty="0">
                <a:solidFill>
                  <a:srgbClr val="000000"/>
                </a:solidFill>
              </a:rPr>
              <a:t>действий по переводу образовательной организации от настоящего к будущему </a:t>
            </a:r>
            <a:endParaRPr lang="ru-RU" sz="2400" b="1" dirty="0" smtClean="0">
              <a:solidFill>
                <a:srgbClr val="000000"/>
              </a:solidFill>
            </a:endParaRPr>
          </a:p>
          <a:p>
            <a:pPr algn="just"/>
            <a:endParaRPr lang="ru-RU" b="1" dirty="0">
              <a:solidFill>
                <a:srgbClr val="000000"/>
              </a:solidFill>
            </a:endParaRPr>
          </a:p>
          <a:p>
            <a:r>
              <a:rPr lang="ru-RU" sz="2800" dirty="0" smtClean="0">
                <a:solidFill>
                  <a:srgbClr val="000000"/>
                </a:solidFill>
              </a:rPr>
              <a:t>04</a:t>
            </a:r>
            <a:r>
              <a:rPr lang="ru-RU" dirty="0" smtClean="0">
                <a:solidFill>
                  <a:srgbClr val="000000"/>
                </a:solidFill>
              </a:rPr>
              <a:t>     </a:t>
            </a:r>
            <a:r>
              <a:rPr lang="ru-RU" sz="2400" b="1" dirty="0" smtClean="0">
                <a:solidFill>
                  <a:srgbClr val="000000"/>
                </a:solidFill>
              </a:rPr>
              <a:t>ресурсы </a:t>
            </a:r>
            <a:r>
              <a:rPr lang="ru-RU" sz="2400" b="1" dirty="0">
                <a:solidFill>
                  <a:srgbClr val="000000"/>
                </a:solidFill>
              </a:rPr>
              <a:t>осуществляемых преобразований </a:t>
            </a:r>
          </a:p>
          <a:p>
            <a:endParaRPr lang="ru-RU" dirty="0"/>
          </a:p>
          <a:p>
            <a:r>
              <a:rPr lang="ru-RU" sz="2800" dirty="0">
                <a:solidFill>
                  <a:srgbClr val="E36C09"/>
                </a:solidFill>
              </a:rPr>
              <a:t>05 </a:t>
            </a:r>
            <a:r>
              <a:rPr lang="ru-RU" sz="2800" dirty="0" smtClean="0">
                <a:solidFill>
                  <a:srgbClr val="E36C09"/>
                </a:solidFill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</a:rPr>
              <a:t>анализ </a:t>
            </a:r>
            <a:r>
              <a:rPr lang="ru-RU" sz="2400" b="1" dirty="0">
                <a:solidFill>
                  <a:srgbClr val="000000"/>
                </a:solidFill>
              </a:rPr>
              <a:t>возможных рисков, проблем, их решение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99727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5386" y="552582"/>
            <a:ext cx="7754943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Основные характеристики программы развития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843781" y="1352812"/>
            <a:ext cx="5658152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Законность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Актуальность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err="1" smtClean="0"/>
              <a:t>Прогностичность</a:t>
            </a:r>
            <a:endParaRPr lang="ru-RU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Проблемно-ориентированность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Эффективность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Целостность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Реализуемость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Включенность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err="1" smtClean="0"/>
              <a:t>Проектность</a:t>
            </a:r>
            <a:endParaRPr lang="ru-RU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Контролируемость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306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30675" y="963596"/>
            <a:ext cx="9244208" cy="172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222222"/>
                </a:solidFill>
                <a:ea typeface="Times New Roman"/>
                <a:cs typeface="Times New Roman"/>
              </a:rPr>
              <a:t>МЕТОДИЧЕСКИЕ РЕКОМЕНДАЦИИ</a:t>
            </a:r>
            <a:br>
              <a:rPr lang="ru-RU" sz="2400" b="1" dirty="0">
                <a:solidFill>
                  <a:srgbClr val="222222"/>
                </a:solidFill>
                <a:ea typeface="Times New Roman"/>
                <a:cs typeface="Times New Roman"/>
              </a:rPr>
            </a:br>
            <a:r>
              <a:rPr lang="ru-RU" sz="2400" b="1" dirty="0">
                <a:solidFill>
                  <a:srgbClr val="222222"/>
                </a:solidFill>
                <a:ea typeface="Times New Roman"/>
                <a:cs typeface="Times New Roman"/>
              </a:rPr>
              <a:t>ПО РАЗРАБОТКЕ, УТВЕРЖДЕНИЮ И СОГЛАСОВАНИЮ ПРОГРАММ</a:t>
            </a:r>
            <a:br>
              <a:rPr lang="ru-RU" sz="2400" b="1" dirty="0">
                <a:solidFill>
                  <a:srgbClr val="222222"/>
                </a:solidFill>
                <a:ea typeface="Times New Roman"/>
                <a:cs typeface="Times New Roman"/>
              </a:rPr>
            </a:br>
            <a:r>
              <a:rPr lang="ru-RU" sz="2400" b="1" dirty="0">
                <a:solidFill>
                  <a:srgbClr val="222222"/>
                </a:solidFill>
                <a:ea typeface="Times New Roman"/>
                <a:cs typeface="Times New Roman"/>
              </a:rPr>
              <a:t>РАЗВИТИЯ ОБЩЕОБРАЗОВАТЕЛЬНЫХ </a:t>
            </a:r>
            <a:r>
              <a:rPr lang="ru-RU" sz="2400" b="1" dirty="0" smtClean="0">
                <a:solidFill>
                  <a:srgbClr val="222222"/>
                </a:solidFill>
                <a:ea typeface="Times New Roman"/>
                <a:cs typeface="Times New Roman"/>
              </a:rPr>
              <a:t>ОРГАНИЗАЦИЙ</a:t>
            </a:r>
          </a:p>
          <a:p>
            <a:pPr algn="ctr" fontAlgn="base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ea typeface="Calibri"/>
                <a:cs typeface="Times New Roman"/>
              </a:rPr>
              <a:t>(письмо </a:t>
            </a:r>
            <a:r>
              <a:rPr lang="ru-RU" sz="2000" b="1" dirty="0" err="1">
                <a:ea typeface="Calibri"/>
                <a:cs typeface="Times New Roman"/>
              </a:rPr>
              <a:t>Минпросвещения</a:t>
            </a:r>
            <a:r>
              <a:rPr lang="ru-RU" sz="2000" b="1" dirty="0">
                <a:ea typeface="Calibri"/>
                <a:cs typeface="Times New Roman"/>
              </a:rPr>
              <a:t> от 17.06.2024 № 03-877</a:t>
            </a:r>
            <a:r>
              <a:rPr lang="ru-RU" sz="2000" b="1" dirty="0" smtClean="0">
                <a:ea typeface="Calibri"/>
                <a:cs typeface="Times New Roman"/>
              </a:rPr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56975" y="3177619"/>
            <a:ext cx="846759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как разработать программу развития;</a:t>
            </a:r>
            <a:endParaRPr lang="ru-RU" sz="2400" dirty="0">
              <a:ea typeface="Calibri"/>
              <a:cs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222222"/>
                </a:solidFill>
                <a:ea typeface="Times New Roman"/>
                <a:cs typeface="Times New Roman"/>
              </a:rPr>
              <a:t>что </a:t>
            </a: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включить в структуру программы;</a:t>
            </a:r>
            <a:endParaRPr lang="ru-RU" sz="2400" dirty="0">
              <a:ea typeface="Calibri"/>
              <a:cs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222222"/>
                </a:solidFill>
                <a:ea typeface="Times New Roman"/>
                <a:cs typeface="Times New Roman"/>
              </a:rPr>
              <a:t>на </a:t>
            </a: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что опираться при </a:t>
            </a:r>
            <a:r>
              <a:rPr lang="ru-RU" sz="2400" dirty="0" smtClean="0">
                <a:solidFill>
                  <a:srgbClr val="222222"/>
                </a:solidFill>
                <a:ea typeface="Times New Roman"/>
                <a:cs typeface="Times New Roman"/>
              </a:rPr>
              <a:t>разработке;</a:t>
            </a:r>
            <a:endParaRPr lang="ru-RU" sz="2400" dirty="0">
              <a:ea typeface="Calibri"/>
              <a:cs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222222"/>
                </a:solidFill>
                <a:ea typeface="Times New Roman"/>
                <a:cs typeface="Times New Roman"/>
              </a:rPr>
              <a:t>чем </a:t>
            </a: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могут помочь учредители;</a:t>
            </a:r>
            <a:endParaRPr lang="ru-RU" sz="2400" dirty="0">
              <a:ea typeface="Calibri"/>
              <a:cs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222222"/>
                </a:solidFill>
                <a:ea typeface="Times New Roman"/>
                <a:cs typeface="Times New Roman"/>
              </a:rPr>
              <a:t>какие </a:t>
            </a:r>
            <a:r>
              <a:rPr lang="ru-RU" sz="2400" dirty="0">
                <a:solidFill>
                  <a:srgbClr val="222222"/>
                </a:solidFill>
                <a:ea typeface="Times New Roman"/>
                <a:cs typeface="Times New Roman"/>
              </a:rPr>
              <a:t>действия региональных властей будут полезны.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880712"/>
      </p:ext>
    </p:extLst>
  </p:cSld>
  <p:clrMapOvr>
    <a:masterClrMapping/>
  </p:clrMapOvr>
</p:sld>
</file>

<file path=ppt/theme/theme1.xml><?xml version="1.0" encoding="utf-8"?>
<a:theme xmlns:a="http://schemas.openxmlformats.org/drawingml/2006/main" name="+ адел 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+ адел 1.potx" id="{AF499950-AF15-4978-AEFD-6A5868FF8A4B}" vid="{C40C6663-F353-4783-B162-2FD0B7BD1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+ адел 2</Template>
  <TotalTime>176</TotalTime>
  <Words>664</Words>
  <Application>Microsoft Office PowerPoint</Application>
  <PresentationFormat>Произвольный</PresentationFormat>
  <Paragraphs>88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+ адел 2</vt:lpstr>
      <vt:lpstr>Презентация PowerPoint</vt:lpstr>
      <vt:lpstr>Стратегия без тактики — это самый медленный путь к победе.  Тактика без стратегии — это просто суета перед поражением.                                                            Сунь Цзы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 Деловой</dc:title>
  <dc:creator>Эрика</dc:creator>
  <cp:lastModifiedBy>Пользователь Windows</cp:lastModifiedBy>
  <cp:revision>17</cp:revision>
  <dcterms:created xsi:type="dcterms:W3CDTF">2021-10-26T03:22:30Z</dcterms:created>
  <dcterms:modified xsi:type="dcterms:W3CDTF">2025-03-14T10:45:07Z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92314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S9.1.2</vt:lpwstr>
  </property>
</Properties>
</file>