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88" r:id="rId3"/>
    <p:sldId id="280" r:id="rId4"/>
    <p:sldId id="282" r:id="rId5"/>
    <p:sldId id="281" r:id="rId6"/>
    <p:sldId id="283" r:id="rId7"/>
    <p:sldId id="284" r:id="rId8"/>
    <p:sldId id="285" r:id="rId9"/>
    <p:sldId id="261" r:id="rId10"/>
    <p:sldId id="286" r:id="rId11"/>
    <p:sldId id="28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A45"/>
    <a:srgbClr val="FB8583"/>
    <a:srgbClr val="073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8A413-C7EF-4624-AD87-B1D59D2875B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EF50-46B5-403A-B5DD-4B43AA17E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8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8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5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8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0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6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9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31E3-1E2D-4440-BD8B-A3B209E021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2CEB55-BAED-4382-9074-A883B22D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&#1055;&#1088;&#1077;&#1079;&#1077;&#1085;&#1090;&#1072;&#1094;&#1080;&#1103;%20%20&#1055;&#1088;&#1086;&#1073;&#1083;&#1077;&#1084;&#1085;&#1086;%20-%20&#1086;&#1088;&#1080;&#1077;&#1085;&#1090;&#1080;&#1088;&#1086;&#1074;&#1072;&#1085;&#1085;&#1099;&#1081;%20&#1072;&#1085;&#1072;&#1083;&#1080;&#1079;%20(1)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&#1072;&#1083;&#1080;&#1089;&#1072;%20&#1089;%20&#1101;&#1082;&#1088;&#1072;&#1085;&#1072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8;&#1086;&#1075;&#1088;&#1072;&#1084;&#1084;&#1072;%20&#1088;&#1072;&#1079;&#1074;&#1080;&#1090;&#1080;&#1103;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F61-6E17-4EB9-AE39-FDC9D46A5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40" y="2951523"/>
            <a:ext cx="9144000" cy="2063962"/>
          </a:xfrm>
          <a:solidFill>
            <a:schemeClr val="bg1">
              <a:alpha val="59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400" b="1" dirty="0">
                <a:solidFill>
                  <a:srgbClr val="1D1A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«Система планирования как основная функция управления качеством дошкольного образования»</a:t>
            </a:r>
            <a:endParaRPr lang="ru-RU" sz="11500" b="1" dirty="0">
              <a:solidFill>
                <a:srgbClr val="1D1A4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8BC47-DFAE-45E0-8CB7-89F2B85C93A6}"/>
              </a:ext>
            </a:extLst>
          </p:cNvPr>
          <p:cNvSpPr txBox="1"/>
          <p:nvPr/>
        </p:nvSpPr>
        <p:spPr>
          <a:xfrm>
            <a:off x="5538940" y="-156101"/>
            <a:ext cx="5469980" cy="150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solidFill>
                  <a:srgbClr val="1D1A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1D1A4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1D1A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«Городское методическое объединение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1D1A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старших воспитателей города Бузулука»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1D1A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1D1A4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DC24EE-C245-BFD9-C284-1859520E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62" y="1153955"/>
            <a:ext cx="1822237" cy="1722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2F4C0E-4B95-5E67-AC68-03EFAEB3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4" y="59436"/>
            <a:ext cx="4869271" cy="36850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8AF465-D202-C316-2B4B-892FAC719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27" y="4285317"/>
            <a:ext cx="357755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D3BF6B-C4D2-5168-590C-33D8FE053776}"/>
              </a:ext>
            </a:extLst>
          </p:cNvPr>
          <p:cNvSpPr txBox="1"/>
          <p:nvPr/>
        </p:nvSpPr>
        <p:spPr>
          <a:xfrm>
            <a:off x="274320" y="194502"/>
            <a:ext cx="8988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«Проблемно ориентированный анализ текущего состояния общеобразовательной организации»</a:t>
            </a:r>
            <a:endParaRPr lang="ru-RU" sz="4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20D8F0-E9BC-DBFA-D9EB-F33E2FB05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3" y="3238716"/>
            <a:ext cx="4773823" cy="361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00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7E0618-EE4B-7C21-7CF1-F39FCE5C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7" y="178306"/>
            <a:ext cx="7626097" cy="4766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072ED-D916-DB40-7F8D-57082BD2EB19}"/>
              </a:ext>
            </a:extLst>
          </p:cNvPr>
          <p:cNvSpPr txBox="1"/>
          <p:nvPr/>
        </p:nvSpPr>
        <p:spPr>
          <a:xfrm>
            <a:off x="1348740" y="5021355"/>
            <a:ext cx="6099048" cy="16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Segoe UI"/>
                <a:ea typeface="Times New Roman"/>
                <a:cs typeface="Times New Roman"/>
              </a:rPr>
              <a:t>"...План, что и говорить, был превосходный: простой и ясный, лучше не придумать. Недостаток у него был только один: было совершенно неизвестно, как привести его в исполнение..."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Segoe UI"/>
                <a:ea typeface="Times New Roman"/>
                <a:cs typeface="Times New Roman"/>
              </a:rPr>
              <a:t>"Алиса в стране чудес" Л. </a:t>
            </a:r>
            <a:r>
              <a:rPr lang="ru-RU" i="1" dirty="0" err="1">
                <a:latin typeface="Segoe UI"/>
                <a:ea typeface="Times New Roman"/>
                <a:cs typeface="Times New Roman"/>
              </a:rPr>
              <a:t>Керролл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64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file"/>
            <a:extLst>
              <a:ext uri="{FF2B5EF4-FFF2-40B4-BE49-F238E27FC236}">
                <a16:creationId xmlns:a16="http://schemas.microsoft.com/office/drawing/2014/main" id="{F68A6516-046C-BBB1-40E7-6C923DF3D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63824"/>
            <a:ext cx="8318863" cy="353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681D78-7E17-4B29-AECF-5ACE9989CAC0}"/>
              </a:ext>
            </a:extLst>
          </p:cNvPr>
          <p:cNvSpPr txBox="1"/>
          <p:nvPr/>
        </p:nvSpPr>
        <p:spPr>
          <a:xfrm>
            <a:off x="495300" y="164592"/>
            <a:ext cx="90327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«Программа развития образовательной организации как инструмент стратегического планирования и достижения образовательных и воспитательных результатов детей»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585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A89A1-3808-C7D7-E089-4B82BD039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33" y="136525"/>
            <a:ext cx="9336466" cy="165569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развития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2B15452-109A-6400-074C-E431328125D2}"/>
              </a:ext>
            </a:extLst>
          </p:cNvPr>
          <p:cNvSpPr txBox="1">
            <a:spLocks/>
          </p:cNvSpPr>
          <p:nvPr/>
        </p:nvSpPr>
        <p:spPr>
          <a:xfrm>
            <a:off x="1984598" y="1792224"/>
            <a:ext cx="7250936" cy="2660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8D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r>
              <a:rPr lang="ru-RU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от 17 июня 2024 г. N 03-877</a:t>
            </a:r>
            <a:r>
              <a:rPr lang="ru-RU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НАПРАВЛЕНИИ МЕТОДИЧЕСКИХ РЕКОМЕНДАЦИЙ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93909B-39BA-3CC9-D703-DE73298E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9" y="3867677"/>
            <a:ext cx="5553456" cy="2990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6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99C9C8-60C3-86CA-4C74-AABD0E88C9FA}"/>
              </a:ext>
            </a:extLst>
          </p:cNvPr>
          <p:cNvSpPr txBox="1"/>
          <p:nvPr/>
        </p:nvSpPr>
        <p:spPr>
          <a:xfrm>
            <a:off x="1424178" y="396925"/>
            <a:ext cx="7124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Примерная структура </a:t>
            </a:r>
          </a:p>
          <a:p>
            <a:pPr algn="ctr"/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развития </a:t>
            </a:r>
          </a:p>
          <a:p>
            <a:pPr algn="ctr"/>
            <a:r>
              <a:rPr lang="ru-RU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B8B9B-3C16-7B5E-182E-7D748CE9A72E}"/>
              </a:ext>
            </a:extLst>
          </p:cNvPr>
          <p:cNvSpPr txBox="1"/>
          <p:nvPr/>
        </p:nvSpPr>
        <p:spPr>
          <a:xfrm>
            <a:off x="529399" y="2340673"/>
            <a:ext cx="10031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программы развития</a:t>
            </a: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справка об общеобразовательной организации</a:t>
            </a:r>
          </a:p>
          <a:p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 ориентированный анализ</a:t>
            </a: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Основные направления развития </a:t>
            </a: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Ожидаемые результаты </a:t>
            </a:r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Механизмы реализации программы</a:t>
            </a: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Критерии и показатели оценки реализации программы </a:t>
            </a:r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"Дорожная карта" реализации программы </a:t>
            </a:r>
          </a:p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Механизмы управленческого, общественного и иного контроля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71483-BDEB-3C16-B852-9928DF922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28412"/>
              </p:ext>
            </p:extLst>
          </p:nvPr>
        </p:nvGraphicFramePr>
        <p:xfrm>
          <a:off x="406765" y="1535494"/>
          <a:ext cx="9057276" cy="4129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6259">
                  <a:extLst>
                    <a:ext uri="{9D8B030D-6E8A-4147-A177-3AD203B41FA5}">
                      <a16:colId xmlns:a16="http://schemas.microsoft.com/office/drawing/2014/main" val="3677249769"/>
                    </a:ext>
                  </a:extLst>
                </a:gridCol>
                <a:gridCol w="1271017">
                  <a:extLst>
                    <a:ext uri="{9D8B030D-6E8A-4147-A177-3AD203B41FA5}">
                      <a16:colId xmlns:a16="http://schemas.microsoft.com/office/drawing/2014/main" val="313594376"/>
                    </a:ext>
                  </a:extLst>
                </a:gridCol>
              </a:tblGrid>
              <a:tr h="8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о наличии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37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общеобразовательной организации в соответствии с ее уставом.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868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программы развития (в годах).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887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о согласовании учредителем общеобразовательной организации и утверждении программы развития полномочным органом управления общеобразовательной организации в соответствии с ее уставом.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24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о согласовании коллегиальными органами управления общеобразовательной организации (если такое согласование предусмотрено ее уставом), иные согласования (при необходимости).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53432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179F1FA-326F-3A04-AC16-610468371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015" y="319484"/>
            <a:ext cx="68955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 лист анализа Программы развития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4CD645-4706-EF76-DB51-A6D11E305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43128"/>
              </p:ext>
            </p:extLst>
          </p:nvPr>
        </p:nvGraphicFramePr>
        <p:xfrm>
          <a:off x="428013" y="960186"/>
          <a:ext cx="9017739" cy="4116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7964">
                  <a:extLst>
                    <a:ext uri="{9D8B030D-6E8A-4147-A177-3AD203B41FA5}">
                      <a16:colId xmlns:a16="http://schemas.microsoft.com/office/drawing/2014/main" val="2596007132"/>
                    </a:ext>
                  </a:extLst>
                </a:gridCol>
                <a:gridCol w="1109775">
                  <a:extLst>
                    <a:ext uri="{9D8B030D-6E8A-4147-A177-3AD203B41FA5}">
                      <a16:colId xmlns:a16="http://schemas.microsoft.com/office/drawing/2014/main" val="3854834652"/>
                    </a:ext>
                  </a:extLst>
                </a:gridCol>
              </a:tblGrid>
              <a:tr h="376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 программы развития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4702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общеобразовательной организации.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720812"/>
                  </a:ext>
                </a:extLst>
              </a:tr>
              <a:tr h="35148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послужившие основанием для разработки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916211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646015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задачи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117546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реализации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450246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разработчиках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585352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403702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798530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финансирования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562663"/>
                  </a:ext>
                </a:extLst>
              </a:tr>
              <a:tr h="37654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реализации программы развития.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5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76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A491DDB-5C0D-9C94-E758-930426CDF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34456"/>
              </p:ext>
            </p:extLst>
          </p:nvPr>
        </p:nvGraphicFramePr>
        <p:xfrm>
          <a:off x="374684" y="187086"/>
          <a:ext cx="9299668" cy="6071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3324">
                  <a:extLst>
                    <a:ext uri="{9D8B030D-6E8A-4147-A177-3AD203B41FA5}">
                      <a16:colId xmlns:a16="http://schemas.microsoft.com/office/drawing/2014/main" val="1149210975"/>
                    </a:ext>
                  </a:extLst>
                </a:gridCol>
                <a:gridCol w="466344">
                  <a:extLst>
                    <a:ext uri="{9D8B030D-6E8A-4147-A177-3AD203B41FA5}">
                      <a16:colId xmlns:a16="http://schemas.microsoft.com/office/drawing/2014/main" val="1168674090"/>
                    </a:ext>
                  </a:extLst>
                </a:gridCol>
              </a:tblGrid>
              <a:tr h="1776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справка об общеобразовательной организации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09722"/>
                  </a:ext>
                </a:extLst>
              </a:tr>
              <a:tr h="805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сведения об общеобразовательной организации (полное и сокращенное наименование, дата основания, информация об учредителе, сведения о лицензии на осуществление образовательной деятельности, о государственной аккредитации образовательной деятельности, информация о месте нахождения общеобразовательной организации, о местах осуществления образовательной деятельности, контактная информация, в том числе адрес официального сайта общеобразовательной организации в сети "Интернет",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482632"/>
                  </a:ext>
                </a:extLst>
              </a:tr>
              <a:tr h="384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обучающихся (количество обучающихся по уровням образования, наличие и количество детей с ограниченными возможностями здоровья, детей-инвалидов,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8809"/>
                  </a:ext>
                </a:extLst>
              </a:tr>
              <a:tr h="597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 организационно-педагогических условий (структура общеобразовательной организации, сведения о реализуемых образовательных программах, в том числе адаптированных, включая внеурочную деятельность и дополнительное образование, применяемые педагогические технологии, материально-технические условия, основные компоненты информационно-образовательной среды,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628076"/>
                  </a:ext>
                </a:extLst>
              </a:tr>
              <a:tr h="2541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режиме деятельности (количество смен, количество учебных дней в неделе, особенности календарного учебного графика,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543723"/>
                  </a:ext>
                </a:extLst>
              </a:tr>
              <a:tr h="993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работниках (общее количество, количество педагогических работников, количество педагогов, количество специалистов (педагог-психолог, учитель-логопед, учитель-дефектолог, социальный педагог, педагог-библиотекарь и т.д.), количество работников, имеющих ученую степень/ученое звание, количество педагогов, имеющих ведомственные награды, имеющих государственные награды, количество победителей (призеров, лауреатов) профессиональных конкурсов, доля работников с высшим образованием, информация об аттестации педагогических работников в целях установления квалификационной категории (в долях от общего количества педагогических работников общеобразовательной организации по каждой категории), иные особенности коллектива,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60647"/>
                  </a:ext>
                </a:extLst>
              </a:tr>
              <a:tr h="384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характеристика окружающего социума, наличие социальных партнеров (наименования организаций, общественных объединений, направления взаимодействия с ними, др.).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26965"/>
                  </a:ext>
                </a:extLst>
              </a:tr>
              <a:tr h="514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достижений общеобразовательной организации (с указанием периода за последние три года, за период действия предыдущей программы развития, за иной период, демонстрирующий наиболее актуальное и объективное видение).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1" marR="347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5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8E8CF0-A211-2740-13B8-39D2273BA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39926"/>
              </p:ext>
            </p:extLst>
          </p:nvPr>
        </p:nvGraphicFramePr>
        <p:xfrm>
          <a:off x="270965" y="792494"/>
          <a:ext cx="9165644" cy="4085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4111">
                  <a:extLst>
                    <a:ext uri="{9D8B030D-6E8A-4147-A177-3AD203B41FA5}">
                      <a16:colId xmlns:a16="http://schemas.microsoft.com/office/drawing/2014/main" val="4045577754"/>
                    </a:ext>
                  </a:extLst>
                </a:gridCol>
                <a:gridCol w="561533">
                  <a:extLst>
                    <a:ext uri="{9D8B030D-6E8A-4147-A177-3AD203B41FA5}">
                      <a16:colId xmlns:a16="http://schemas.microsoft.com/office/drawing/2014/main" val="2792180396"/>
                    </a:ext>
                  </a:extLst>
                </a:gridCol>
              </a:tblGrid>
              <a:tr h="33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 ориентированный анализ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63776"/>
                  </a:ext>
                </a:extLst>
              </a:tr>
              <a:tr h="33432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результаты самодиагностики и их анализ, в том числе сравнительный;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753257"/>
                  </a:ext>
                </a:extLst>
              </a:tr>
              <a:tr h="39251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описание дефицитов общеобразовательной организации;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068568"/>
                  </a:ext>
                </a:extLst>
              </a:tr>
              <a:tr h="6253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описание дефицитов с указанием возможных причин их возникновения, внутренних и внешних факторов влияния на развитие общеобразовательной организации;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554082"/>
                  </a:ext>
                </a:extLst>
              </a:tr>
              <a:tr h="68411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 состояния и текущего развития общеобразовательной организации (текущее состояние и планируемый результат);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510852"/>
                  </a:ext>
                </a:extLst>
              </a:tr>
              <a:tr h="13836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результаты проблемно ориентированного анализа (оценка актуального состояния внутреннего потенциала (сильные и слабые стороны), оценка перспектив развития с учетом изменения внешних факторов (возможности, риски).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1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56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4404D17-C851-ED7A-802C-8EFCE93E1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74544"/>
              </p:ext>
            </p:extLst>
          </p:nvPr>
        </p:nvGraphicFramePr>
        <p:xfrm>
          <a:off x="413004" y="673480"/>
          <a:ext cx="9087612" cy="5007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8371">
                  <a:extLst>
                    <a:ext uri="{9D8B030D-6E8A-4147-A177-3AD203B41FA5}">
                      <a16:colId xmlns:a16="http://schemas.microsoft.com/office/drawing/2014/main" val="1771008641"/>
                    </a:ext>
                  </a:extLst>
                </a:gridCol>
                <a:gridCol w="469241">
                  <a:extLst>
                    <a:ext uri="{9D8B030D-6E8A-4147-A177-3AD203B41FA5}">
                      <a16:colId xmlns:a16="http://schemas.microsoft.com/office/drawing/2014/main" val="1419216633"/>
                    </a:ext>
                  </a:extLst>
                </a:gridCol>
              </a:tblGrid>
              <a:tr h="2511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развития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32515"/>
                  </a:ext>
                </a:extLst>
              </a:tr>
              <a:tr h="4055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возможные управленческие действия, направленные на совершенствование деятельности;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856368"/>
                  </a:ext>
                </a:extLst>
              </a:tr>
              <a:tr h="4055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управленческие решения, направленные на устранение причин возникновения дефицитов.</a:t>
                      </a:r>
                      <a:endParaRPr lang="ru-RU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09277"/>
                  </a:ext>
                </a:extLst>
              </a:tr>
              <a:tr h="6134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 реализации программы, в том числе конкретные и измеряемые изменения, которые прогнозируются в результате реализации программы развития.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588424"/>
                  </a:ext>
                </a:extLst>
              </a:tr>
              <a:tr h="6134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реализации программы, в том числе описание требуемых ресурсов (материально-технических, финансовых, кадровых и т.д.) и источников их пополнения.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8431"/>
                  </a:ext>
                </a:extLst>
              </a:tr>
              <a:tr h="6134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и показатели оценки реализации программы (задачи, качественные и (или) количественные характеристики планируемых результатов их решения).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357978"/>
                  </a:ext>
                </a:extLst>
              </a:tr>
              <a:tr h="6134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«Дорожная карта» реализации программы (перечень основных мероприятий с указанием сроков реализации, планируемых результатов, необходимых ресурсов, основных ответственных за реализацию).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662590"/>
                  </a:ext>
                </a:extLst>
              </a:tr>
              <a:tr h="10591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управленческого, общественного и иного контроля за ходом реализации программы развития, в том числе тематический, целевой (например, периодическое обсуждение на заседании педагогического совета, управляющего совета, в том числе с участием представителей обучающихся, родительской общественности, сетевых партнеров, учредителя).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6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37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fd8374afa313a3a09be8bdfeb015bdc61ef4c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1051</TotalTime>
  <Words>906</Words>
  <Application>Microsoft Office PowerPoint</Application>
  <PresentationFormat>Широкоэкранный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Times New Roman</vt:lpstr>
      <vt:lpstr>Trebuchet MS</vt:lpstr>
      <vt:lpstr>Wingdings 3</vt:lpstr>
      <vt:lpstr>Аспект</vt:lpstr>
      <vt:lpstr>«Система планирования как основная функция управления качеством дошкольного образования»</vt:lpstr>
      <vt:lpstr>Презентация PowerPoint</vt:lpstr>
      <vt:lpstr>Структура  программы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МБОУ «СШ №12» «Школу Минпросвещения строим вместе» –  программа управленческих действий по ключевым магистральным направлениям деятельности школы на 2024-2026 годы</dc:title>
  <dc:creator>olyas</dc:creator>
  <cp:lastModifiedBy>Наталья Комарова</cp:lastModifiedBy>
  <cp:revision>60</cp:revision>
  <dcterms:created xsi:type="dcterms:W3CDTF">2024-02-27T17:31:12Z</dcterms:created>
  <dcterms:modified xsi:type="dcterms:W3CDTF">2025-03-18T02:47:08Z</dcterms:modified>
</cp:coreProperties>
</file>