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56" r:id="rId3"/>
    <p:sldId id="267" r:id="rId4"/>
    <p:sldId id="268" r:id="rId5"/>
    <p:sldId id="269" r:id="rId6"/>
    <p:sldId id="275" r:id="rId7"/>
    <p:sldId id="270" r:id="rId8"/>
    <p:sldId id="271" r:id="rId9"/>
    <p:sldId id="288" r:id="rId10"/>
    <p:sldId id="289" r:id="rId11"/>
    <p:sldId id="272" r:id="rId12"/>
    <p:sldId id="273" r:id="rId13"/>
    <p:sldId id="285" r:id="rId14"/>
    <p:sldId id="274" r:id="rId15"/>
    <p:sldId id="276" r:id="rId16"/>
    <p:sldId id="277" r:id="rId17"/>
    <p:sldId id="282" r:id="rId18"/>
    <p:sldId id="283" r:id="rId19"/>
    <p:sldId id="284" r:id="rId20"/>
    <p:sldId id="281" r:id="rId21"/>
    <p:sldId id="259" r:id="rId22"/>
    <p:sldId id="258" r:id="rId23"/>
    <p:sldId id="290" r:id="rId24"/>
    <p:sldId id="280" r:id="rId25"/>
    <p:sldId id="279" r:id="rId26"/>
    <p:sldId id="286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2818-DF4A-467D-988B-6F97E2534AE2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D90F-81D1-444C-B505-205966126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2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90F-81D1-444C-B505-20596612609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0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D90F-81D1-444C-B505-20596612609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8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5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41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6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1B09-83CA-4F90-94E6-E024DFA16AD5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8AD8-3A2C-4A53-9435-0EADB93740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383" y="1133345"/>
            <a:ext cx="8890519" cy="2555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старшего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3413" y="4733121"/>
            <a:ext cx="486748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МДОБУ «Детский сад № 21»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Дорошина Л.А.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931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35" y="251927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годового плана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531" y="2136712"/>
            <a:ext cx="11148526" cy="4140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Анализ результатов работы за 2022-2023 учебный год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</a:t>
            </a: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Организационно-управленческая деятельность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III. Контрольно-аналитическая деятельность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IV. Организация научно-методической работы с педагогическими кадрами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Взаимодействие дошкольного учреждения с социальными институтами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4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76093"/>
              </p:ext>
            </p:extLst>
          </p:nvPr>
        </p:nvGraphicFramePr>
        <p:xfrm>
          <a:off x="367747" y="1175658"/>
          <a:ext cx="11618843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177">
                  <a:extLst>
                    <a:ext uri="{9D8B030D-6E8A-4147-A177-3AD203B41FA5}">
                      <a16:colId xmlns:a16="http://schemas.microsoft.com/office/drawing/2014/main" val="3706092598"/>
                    </a:ext>
                  </a:extLst>
                </a:gridCol>
                <a:gridCol w="10954666">
                  <a:extLst>
                    <a:ext uri="{9D8B030D-6E8A-4147-A177-3AD203B41FA5}">
                      <a16:colId xmlns:a16="http://schemas.microsoft.com/office/drawing/2014/main" val="29114302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Организационно-управленческая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20743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Регламентирующая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9028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Нормативно-правовая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8188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Общие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Педагогический совет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 Наблюдательный совет (автономные сады)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027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родителей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635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Профсоюзные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198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 </a:t>
                      </a:r>
                      <a:r>
                        <a:rPr lang="ru-RU" sz="2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5697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69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2.6.1 Пожарная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74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2.6.2 Антитеррористическая безопасность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15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2.6.3 Обеспечение охраны труда и безопасности жизнедеятельности детей и сотрудников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91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 Административно–хозяйственная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3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8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282"/>
            <a:ext cx="10515600" cy="7825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Примерное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8093"/>
              </p:ext>
            </p:extLst>
          </p:nvPr>
        </p:nvGraphicFramePr>
        <p:xfrm>
          <a:off x="838200" y="1385587"/>
          <a:ext cx="9417878" cy="288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7878">
                  <a:extLst>
                    <a:ext uri="{9D8B030D-6E8A-4147-A177-3AD203B41FA5}">
                      <a16:colId xmlns:a16="http://schemas.microsoft.com/office/drawing/2014/main" val="2236030234"/>
                    </a:ext>
                  </a:extLst>
                </a:gridCol>
              </a:tblGrid>
              <a:tr h="705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378200" algn="l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Контрольно-аналитическая деятельность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29281"/>
                  </a:ext>
                </a:extLst>
              </a:tr>
              <a:tr h="3104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Оперативный контроль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71409"/>
                  </a:ext>
                </a:extLst>
              </a:tr>
              <a:tr h="31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39968"/>
                  </a:ext>
                </a:extLst>
              </a:tr>
              <a:tr h="906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378200" algn="l"/>
                        </a:tabLst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Тематический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81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2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287" y="166343"/>
            <a:ext cx="10515600" cy="7878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Примерное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годового плана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43185"/>
              </p:ext>
            </p:extLst>
          </p:nvPr>
        </p:nvGraphicFramePr>
        <p:xfrm>
          <a:off x="853108" y="1316013"/>
          <a:ext cx="10783957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3957">
                  <a:extLst>
                    <a:ext uri="{9D8B030D-6E8A-4147-A177-3AD203B41FA5}">
                      <a16:colId xmlns:a16="http://schemas.microsoft.com/office/drawing/2014/main" val="1300192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научно-методической работы с педагогическими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кадрами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955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Аттестация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74121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Курсовая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65978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42905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42693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27209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 Изучение, обобщение и распространение педагогического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405327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 Самообразование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56982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Педагогическим советам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11678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 Смотры,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смотры-конкурсы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1504125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и рабочие показы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85532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ГМО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66291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 Методическое обеспечение педагогического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1120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3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с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43635"/>
              </p:ext>
            </p:extLst>
          </p:nvPr>
        </p:nvGraphicFramePr>
        <p:xfrm>
          <a:off x="838200" y="1971792"/>
          <a:ext cx="105156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211">
                  <a:extLst>
                    <a:ext uri="{9D8B030D-6E8A-4147-A177-3AD203B41FA5}">
                      <a16:colId xmlns:a16="http://schemas.microsoft.com/office/drawing/2014/main" val="201481555"/>
                    </a:ext>
                  </a:extLst>
                </a:gridCol>
                <a:gridCol w="9301389">
                  <a:extLst>
                    <a:ext uri="{9D8B030D-6E8A-4147-A177-3AD203B41FA5}">
                      <a16:colId xmlns:a16="http://schemas.microsoft.com/office/drawing/2014/main" val="319227068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дошкольного учреждения с социальными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институтами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152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539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 Преемственность со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школой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6668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 План работы с городскими организациями, осуществляющими работу с детьми дошкольного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531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Взаимодействие с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888957"/>
                  </a:ext>
                </a:extLst>
              </a:tr>
              <a:tr h="38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29155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8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53" y="1018268"/>
            <a:ext cx="10515600" cy="30872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277" y="122530"/>
            <a:ext cx="916110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94" y="1596584"/>
            <a:ext cx="10824411" cy="5084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планировании оздоровительной работы в ДОО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придерживаемся принципов)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результат: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РЕЛИЗАЦИЯ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(согласно ФГОС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460" y="187843"/>
            <a:ext cx="848930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структура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ЛЕТНЕЙ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ОЗДОРОВИТЕЛЬНОЙ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2645" y="1679748"/>
            <a:ext cx="9215999" cy="5063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ОРГАНИЗАЦИОННАЯ РАБОТА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Проведение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инструктажа педагогов перед началом летнего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периода;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Собеседование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воспитателями;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Проведение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инструктажа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Издание приказов.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НАУЧНО_МЕТОДИЧЕСКАЯ РАБОТА: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Педсовет №….;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Семинары-практикумы;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педагогов;</a:t>
            </a: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Организация выставок методической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6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56" y="243827"/>
            <a:ext cx="8284029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структура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ЛЕТНЕЙ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ОЗДОРОВИТЕЛЬНОЙ РАБОТЫ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4174" y="1779687"/>
            <a:ext cx="10455156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Физкультурно-оздоровительная работа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Воспитательно-образовательная работа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детьми;</a:t>
            </a:r>
          </a:p>
          <a:p>
            <a:pPr marL="342900" indent="-342900">
              <a:buAutoNum type="arabicPeriod" startAt="4"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руководство: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Оперативный контроль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Обзорный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Работа с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Содержание психолого-педагогического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Комплексно-тематическое планирование воспитательно-образовательной работы на летний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6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1" y="234497"/>
            <a:ext cx="7938796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структура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ЛЕТНЕЙ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ОЗДОРОВИТЕЛЬНОЙ РАБОТЫ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6862" y="2297178"/>
            <a:ext cx="105156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оздоровительных мероприятий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на ТЁПЛЫЙ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«Детский сад № 21» на 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образовательной деятельности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основе в ЛЕТНИЙ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период 2023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«Детский сад № 21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утренней зарядки в летний период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общих мероприятий 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родителями на летний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20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354" y="178631"/>
            <a:ext cx="10765971" cy="44761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0" i="0" dirty="0" smtClean="0">
                <a:solidFill>
                  <a:srgbClr val="497C95"/>
                </a:solidFill>
                <a:effectLst/>
                <a:latin typeface="RobotoCondensed"/>
              </a:rPr>
              <a:t/>
            </a:r>
            <a:br>
              <a:rPr lang="ru-RU" sz="2800" b="0" i="0" dirty="0" smtClean="0">
                <a:solidFill>
                  <a:srgbClr val="497C95"/>
                </a:solidFill>
                <a:effectLst/>
                <a:latin typeface="RobotoCondensed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Локальные нормативные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организационные аспекты деятельности учреждения</a:t>
            </a:r>
            <a:b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годового плана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 летней оздоровительной работы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контроля здоровья и безопасности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методическими материалами и средствами обучения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17" y="4486858"/>
            <a:ext cx="5010150" cy="21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429" y="2074182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контроля здоровья и безопасности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ain-cdn.sbermegamarket.ru/hlr-system/45/57/04/06/14/1/100026264309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94" y="4226767"/>
            <a:ext cx="3912158" cy="2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4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38" t="22195" r="12750" b="5316"/>
          <a:stretch/>
        </p:blipFill>
        <p:spPr>
          <a:xfrm>
            <a:off x="320842" y="124494"/>
            <a:ext cx="8069179" cy="44394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26651" r="18074" b="42528"/>
          <a:stretch/>
        </p:blipFill>
        <p:spPr bwMode="auto">
          <a:xfrm>
            <a:off x="2587993" y="4032380"/>
            <a:ext cx="9478537" cy="2642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3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04114" cy="6581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020" t="19941" r="19445" b="5716"/>
          <a:stretch/>
        </p:blipFill>
        <p:spPr>
          <a:xfrm>
            <a:off x="237931" y="122628"/>
            <a:ext cx="6494106" cy="44133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21201" r="23011" b="14796"/>
          <a:stretch/>
        </p:blipFill>
        <p:spPr bwMode="auto">
          <a:xfrm>
            <a:off x="5290457" y="2868587"/>
            <a:ext cx="5835761" cy="38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4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702" t="21729" r="13463" b="10269"/>
          <a:stretch/>
        </p:blipFill>
        <p:spPr>
          <a:xfrm>
            <a:off x="707571" y="365125"/>
            <a:ext cx="8293877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0553" r="26595" b="6376"/>
          <a:stretch/>
        </p:blipFill>
        <p:spPr bwMode="auto">
          <a:xfrm>
            <a:off x="384453" y="89445"/>
            <a:ext cx="5178147" cy="45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t="18059" r="25069" b="26183"/>
          <a:stretch/>
        </p:blipFill>
        <p:spPr bwMode="auto">
          <a:xfrm>
            <a:off x="5562600" y="2853118"/>
            <a:ext cx="5449376" cy="35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3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73225"/>
            <a:ext cx="10515600" cy="53853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1.Журнал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в соответствии с заключением о принадлежности несовершеннолетнего к медицинской группе для занятия физической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назначения мероприятий по закаливанию с согласия родителей (законных представителей) детей с учетом состояния их здоровья.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обследования состояния и содержания мест занятий физической культурой.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бесед с родителями по вопросам безопасности и жизнедеятельности воспитанников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контроль за организацией процесса физического воспитания и проведением мероприятий по физической культуре в зависимости от пола, возраста и состояния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2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201839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</a:rPr>
              <a:t/>
            </a:r>
            <a:br>
              <a:rPr lang="ru-RU" sz="3600" b="1" dirty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/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Обеспечение </a:t>
            </a:r>
            <a:r>
              <a:rPr lang="ru-RU" sz="3600" b="1" dirty="0">
                <a:latin typeface="Times New Roman"/>
                <a:ea typeface="Times New Roman"/>
              </a:rPr>
              <a:t>методическими материалами и средствами обучения и воспитания</a:t>
            </a:r>
            <a:br>
              <a:rPr lang="ru-RU" sz="3600" b="1" dirty="0">
                <a:latin typeface="Times New Roman"/>
                <a:ea typeface="Times New Roman"/>
              </a:rPr>
            </a:b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702" y="1941137"/>
            <a:ext cx="11607281" cy="4360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ОБРАЗОВАТЕЛЬНАЯ</a:t>
            </a:r>
            <a:r>
              <a:rPr lang="ru-RU" sz="2400" spc="-4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ОБЛАСТЬ</a:t>
            </a:r>
            <a:r>
              <a:rPr lang="ru-RU" sz="2400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СОЦИАЛЬНО-КОММУНИКАТИВНАЯ»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dirty="0" smtClean="0">
                <a:latin typeface="Times New Roman"/>
                <a:ea typeface="Times New Roman"/>
              </a:rPr>
              <a:t>ОБРАЗОВАТЕЛЬНАЯ</a:t>
            </a:r>
            <a:r>
              <a:rPr lang="ru-RU" sz="2400" spc="-4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ОБЛАСТЬ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«ПОЗНАВАТЕЛЬНОЕ</a:t>
            </a:r>
            <a:r>
              <a:rPr lang="ru-RU" sz="2400" b="1" spc="-35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РАЗВИТИЕ»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ОБРАЗОВАТЕЛЬНАЯ</a:t>
            </a:r>
            <a:r>
              <a:rPr lang="ru-RU" sz="2400" spc="-35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ОБЛАСТЬ</a:t>
            </a:r>
            <a:r>
              <a:rPr lang="ru-RU" sz="2400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«РЕЧЕВОЕ</a:t>
            </a:r>
            <a:r>
              <a:rPr lang="ru-RU" sz="2400" b="1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РАЗВИТИЕ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ОБРАЗОВАТЕЛЬНАЯ</a:t>
            </a:r>
            <a:r>
              <a:rPr lang="ru-RU" sz="2400" spc="-45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ОБЛАСТЬ</a:t>
            </a:r>
            <a:r>
              <a:rPr lang="ru-RU" sz="2400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«ХУДОЖЕСТВЕННО-ЭСТЕТИЧЕСКОЕ</a:t>
            </a:r>
            <a:r>
              <a:rPr lang="ru-RU" sz="2400" b="1" spc="-3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РАЗВИТИЕ»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ОБРАЗОВАТЕЛЬНАЯ</a:t>
            </a:r>
            <a:r>
              <a:rPr lang="ru-RU" sz="2400" spc="-3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ОБЛАСТЬ</a:t>
            </a:r>
            <a:r>
              <a:rPr lang="ru-RU" sz="2400" spc="-2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«ФИЗИЧЕСКОЕ</a:t>
            </a:r>
            <a:r>
              <a:rPr lang="ru-RU" sz="2400" b="1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РАЗВИТИЕ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ПЕЧАТНЫЕ ИЗДАНИЯ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ПЕРИОДИЧЕСКИЕ ИЗДАНИЯ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ЭЛЕКТРОННЫЕ УЧЕБНЫЕ ИЗДАНИЯ</a:t>
            </a:r>
          </a:p>
          <a:p>
            <a:pPr marL="676910" marR="444500" lvl="0" indent="-342900">
              <a:spcBef>
                <a:spcPts val="195"/>
              </a:spcBef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МЕТОДИЧЕСКИЕ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ИЗДАНИЯ</a:t>
            </a:r>
            <a:endParaRPr lang="ru-RU" sz="2400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571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8" y="680811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5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378213"/>
            <a:ext cx="1077708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МДО_У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…»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режиме занятий обучающихся  (воспитанников)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МДО_У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соотношении учебной (преподавательской) и другой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рабочей недели или учебного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МДО_У «Детский сад № …»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воспитанников, их возрастных категориях, продолжительности учебных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общеразвивающим общеобразовательным программам МДО_У «Детский сад № …»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(педагогической диагностике),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развития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МДО_У «Детский сад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7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5" y="243828"/>
            <a:ext cx="10515600" cy="8196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379" y="1204822"/>
            <a:ext cx="11237168" cy="5029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консультационном центре МДО_У «Детский сад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оказании логопедической помощи в МДО_У «Детский сад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бесплатного пользования библиотеками и информационными ресурсами, а так же доступе к информационно-коммуникативным сетям и базам данных, учебным и методическим материалам, материально-техническим средствам обеспечения образовательной деятельности МДО_У «Детский сад 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библиотечном фонде и электронном обеспечении образовательного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официальном сайте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МДО_У «Детский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…»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акты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726" y="2139830"/>
            <a:ext cx="109665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распорядка воспитанников МДО_У «Детский сад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eduportal44.ru/Nerehta/Rosinka/PublishingImages/DocLib9/Forms/AllItems/bezymjann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86" y="4584365"/>
            <a:ext cx="3774251" cy="21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7" y="960851"/>
            <a:ext cx="8423986" cy="31070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5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45" y="169182"/>
            <a:ext cx="10515600" cy="8851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содержания годового плана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32988"/>
              </p:ext>
            </p:extLst>
          </p:nvPr>
        </p:nvGraphicFramePr>
        <p:xfrm>
          <a:off x="645367" y="1782104"/>
          <a:ext cx="11223824" cy="4647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264">
                  <a:extLst>
                    <a:ext uri="{9D8B030D-6E8A-4147-A177-3AD203B41FA5}">
                      <a16:colId xmlns:a16="http://schemas.microsoft.com/office/drawing/2014/main" val="2993624575"/>
                    </a:ext>
                  </a:extLst>
                </a:gridCol>
                <a:gridCol w="10374560">
                  <a:extLst>
                    <a:ext uri="{9D8B030D-6E8A-4147-A177-3AD203B41FA5}">
                      <a16:colId xmlns:a16="http://schemas.microsoft.com/office/drawing/2014/main" val="4091604666"/>
                    </a:ext>
                  </a:extLst>
                </a:gridCol>
              </a:tblGrid>
              <a:tr h="37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884834357"/>
                  </a:ext>
                </a:extLst>
              </a:tr>
              <a:tr h="37837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коллектива по сохранению и укреплению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935602400"/>
                  </a:ext>
                </a:extLst>
              </a:tr>
              <a:tr h="3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 Анализ состояния здоровья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88312"/>
                  </a:ext>
                </a:extLst>
              </a:tr>
              <a:tr h="3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1389680014"/>
                  </a:ext>
                </a:extLst>
              </a:tr>
              <a:tr h="3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840445952"/>
                  </a:ext>
                </a:extLst>
              </a:tr>
              <a:tr h="75675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выполнения требований ФГОС ДО к условиям реализации ОП ДО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МДО_У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«Детский сад №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3421074897"/>
                  </a:ext>
                </a:extLst>
              </a:tr>
              <a:tr h="567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2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3378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1.3.1. Оценка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учебного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89984523"/>
                  </a:ext>
                </a:extLst>
              </a:tr>
              <a:tr h="567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2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3378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1.3.2. Анализ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кадровых условий реализации ОП ДО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1327491709"/>
                  </a:ext>
                </a:extLst>
              </a:tr>
              <a:tr h="567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2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3378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1.3.3. Анализ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материально-технических условий реализации ОП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val="26146423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01701"/>
              </p:ext>
            </p:extLst>
          </p:nvPr>
        </p:nvGraphicFramePr>
        <p:xfrm>
          <a:off x="645367" y="1236987"/>
          <a:ext cx="11202955" cy="42062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202955">
                  <a:extLst>
                    <a:ext uri="{9D8B030D-6E8A-4147-A177-3AD203B41FA5}">
                      <a16:colId xmlns:a16="http://schemas.microsoft.com/office/drawing/2014/main" val="875216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 работы за 2022-2023 учебный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07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5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4" y="365126"/>
            <a:ext cx="11350486" cy="7452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содержание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45557"/>
              </p:ext>
            </p:extLst>
          </p:nvPr>
        </p:nvGraphicFramePr>
        <p:xfrm>
          <a:off x="417444" y="1484776"/>
          <a:ext cx="11350486" cy="47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16">
                  <a:extLst>
                    <a:ext uri="{9D8B030D-6E8A-4147-A177-3AD203B41FA5}">
                      <a16:colId xmlns:a16="http://schemas.microsoft.com/office/drawing/2014/main" val="1745873384"/>
                    </a:ext>
                  </a:extLst>
                </a:gridCol>
                <a:gridCol w="10581470">
                  <a:extLst>
                    <a:ext uri="{9D8B030D-6E8A-4147-A177-3AD203B41FA5}">
                      <a16:colId xmlns:a16="http://schemas.microsoft.com/office/drawing/2014/main" val="3103869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системы взаимодействия с родителями воспитанников и социумом по всем направлениям развития и образования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5853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деятельности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МДО_У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«Детский сад №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»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7275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1.5.1. Анализ реализации ОП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1963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1.5.2. Анализ результатов коррекционной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192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1.5.3. Результативность участия педагогов, воспитанников в конкурсном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088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8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1.5.4. Анализ годовых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0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57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3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2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Подумаем и вспомним…..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7.userapi.com/impg/NutZMFw_80xmiGgeEij6STwfTfn720jIal7ksg/AcOieDLLSrk.jpg?size=1080x1089&amp;quality=95&amp;sign=f198512c377d08b48bc7fe41e09c8dbc&amp;c_uniq_tag=dolBNQSaRa8ay5Paz9qk5HjwOBuigbDH2ReNz_2C95o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70" y="1421063"/>
            <a:ext cx="4119799" cy="41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69567" y="5002088"/>
            <a:ext cx="8232111" cy="619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65"/>
              </a:spcBef>
              <a:spcAft>
                <a:spcPts val="6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из </a:t>
            </a:r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каких разделов состоит годовой план?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8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854</Words>
  <Application>Microsoft Office PowerPoint</Application>
  <PresentationFormat>Широкоэкранный</PresentationFormat>
  <Paragraphs>163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RobotoCondensed</vt:lpstr>
      <vt:lpstr>Times New Roman</vt:lpstr>
      <vt:lpstr>Wingdings</vt:lpstr>
      <vt:lpstr>Тема Office</vt:lpstr>
      <vt:lpstr> Методическая документация   старшего воспитателя  </vt:lpstr>
      <vt:lpstr> 1.  Локальные нормативные акты образовательной организации, регламентирующие организационные аспекты деятельности учреждения  2. Структура годового плана  3. Структура летней оздоровительной работы  4. Журналы контроля здоровья и безопасности жизнедеятельности детей  5. Обеспечение методическими материалами и средствами обучения и воспитания </vt:lpstr>
      <vt:lpstr>Локальные акты ДОУ</vt:lpstr>
      <vt:lpstr> Локальные акты ДОУ </vt:lpstr>
      <vt:lpstr>Локальные акты ДОУ</vt:lpstr>
      <vt:lpstr>Примерная структура   ГОДОВОГО ПЛАНА</vt:lpstr>
      <vt:lpstr>Пример содержания годового плана</vt:lpstr>
      <vt:lpstr>Пример содержание годового плана</vt:lpstr>
      <vt:lpstr>Подумаем и вспомним…..</vt:lpstr>
      <vt:lpstr>Разделы годового плана</vt:lpstr>
      <vt:lpstr>Примерное содержание годового плана</vt:lpstr>
      <vt:lpstr>Примерное содержание годового плана</vt:lpstr>
      <vt:lpstr>Примерное содержание годового плана</vt:lpstr>
      <vt:lpstr>Примерное содержание годового плана</vt:lpstr>
      <vt:lpstr>Примерная структура   ЛЕТНЕЙ  ОЗДОРОВИТЕЛЬНОЙ РАБОТЫ</vt:lpstr>
      <vt:lpstr>Примерная структура  ЛЕТНЕЙ  ОЗДОРОВИТЕЛЬНОЙ РАБОТЫ</vt:lpstr>
      <vt:lpstr>Примерная структура  ЛЕТНЕЙ  ОЗДОРОВИТЕЛЬНОЙ РАБОТЫ</vt:lpstr>
      <vt:lpstr>Примерная структура  ЛЕТНЕЙ  ОЗДОРОВИТЕЛЬНОЙ РАБОТЫ</vt:lpstr>
      <vt:lpstr>Примерная структура  ЛЕТНЕЙ  ОЗДОРОВИТЕЛЬНОЙ РАБОТЫ</vt:lpstr>
      <vt:lpstr>Журналы контроля здоровья и безопасности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1.Журнал распределение детей в соответствии с заключением о принадлежности несовершеннолетнего к медицинской группе для занятия физической культурой.  2.  Журнал назначения мероприятий по закаливанию с согласия родителей (законных представителей) детей с учетом состояния их здоровья.  3. Журнал обследования состояния и содержания мест занятий физической культурой.  4. Журнал бесед с родителями по вопросам безопасности и жизнедеятельности воспитанников   5. Документирование и контроль за организацией процесса физического воспитания и проведением мероприятий по физической культуре в зависимости от пола, возраста и состояния здоровья.  </vt:lpstr>
      <vt:lpstr>  Обеспечение методическими материалами и средствами обучения и воспитания 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Локальные нормативные акты, регламентирующие организационные аспекты деятельности учреждения</dc:title>
  <dc:creator>User</dc:creator>
  <cp:lastModifiedBy>User</cp:lastModifiedBy>
  <cp:revision>74</cp:revision>
  <dcterms:created xsi:type="dcterms:W3CDTF">2023-10-25T18:10:24Z</dcterms:created>
  <dcterms:modified xsi:type="dcterms:W3CDTF">2023-11-06T20:52:26Z</dcterms:modified>
</cp:coreProperties>
</file>