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3" r:id="rId5"/>
    <p:sldId id="265" r:id="rId6"/>
    <p:sldId id="262" r:id="rId7"/>
    <p:sldId id="264" r:id="rId8"/>
    <p:sldId id="261" r:id="rId9"/>
    <p:sldId id="266" r:id="rId10"/>
    <p:sldId id="267" r:id="rId11"/>
    <p:sldId id="270" r:id="rId12"/>
    <p:sldId id="271" r:id="rId13"/>
    <p:sldId id="269" r:id="rId14"/>
    <p:sldId id="268" r:id="rId15"/>
  </p:sldIdLst>
  <p:sldSz cx="9906000" cy="6858000" type="A4"/>
  <p:notesSz cx="6858000" cy="9144000"/>
  <p:defaultTextStyle>
    <a:defPPr>
      <a:defRPr lang="ru-RU"/>
    </a:defPPr>
    <a:lvl1pPr marL="0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4" y="-21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DEA9-5900-4595-B3AF-991A073AD967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C7BB-7158-496C-BD9B-18DB728E4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7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DEA9-5900-4595-B3AF-991A073AD967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C7BB-7158-496C-BD9B-18DB728E4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74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DEA9-5900-4595-B3AF-991A073AD967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C7BB-7158-496C-BD9B-18DB728E4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43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DEA9-5900-4595-B3AF-991A073AD967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C7BB-7158-496C-BD9B-18DB728E4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59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DEA9-5900-4595-B3AF-991A073AD967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C7BB-7158-496C-BD9B-18DB728E4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09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DEA9-5900-4595-B3AF-991A073AD967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C7BB-7158-496C-BD9B-18DB728E4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87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DEA9-5900-4595-B3AF-991A073AD967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C7BB-7158-496C-BD9B-18DB728E4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03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DEA9-5900-4595-B3AF-991A073AD967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C7BB-7158-496C-BD9B-18DB728E4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84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DEA9-5900-4595-B3AF-991A073AD967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C7BB-7158-496C-BD9B-18DB728E4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99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49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DEA9-5900-4595-B3AF-991A073AD967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C7BB-7158-496C-BD9B-18DB728E4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91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DEA9-5900-4595-B3AF-991A073AD967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C7BB-7158-496C-BD9B-18DB728E4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16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4DEA9-5900-4595-B3AF-991A073AD967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2C7BB-7158-496C-BD9B-18DB728E4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06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2866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325" indent="-402325" algn="l" defTabSz="1072866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703" indent="-335270" algn="l" defTabSz="1072866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82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515" indent="-268216" algn="l" defTabSz="107286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947" indent="-268216" algn="l" defTabSz="107286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380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atikoestudio.com/disenador/grafico/fondos/powerpoint/fondo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354" y="8586"/>
            <a:ext cx="9931354" cy="6849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28664" y="2251755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Arial Black" panose="020B0A04020102020204" pitchFamily="34" charset="0"/>
              </a:rPr>
              <a:t>Планирование </a:t>
            </a:r>
            <a:r>
              <a:rPr lang="ru-RU" sz="2800" dirty="0">
                <a:latin typeface="Arial Black" panose="020B0A04020102020204" pitchFamily="34" charset="0"/>
              </a:rPr>
              <a:t>и </a:t>
            </a:r>
            <a:r>
              <a:rPr lang="ru-RU" sz="2800" dirty="0" smtClean="0">
                <a:latin typeface="Arial Black" panose="020B0A04020102020204" pitchFamily="34" charset="0"/>
              </a:rPr>
              <a:t>реализация образовательной деятельности в </a:t>
            </a:r>
            <a:endParaRPr lang="ru-RU" sz="2800" dirty="0">
              <a:latin typeface="Arial Black" panose="020B0A04020102020204" pitchFamily="34" charset="0"/>
            </a:endParaRPr>
          </a:p>
          <a:p>
            <a:pPr algn="ctr"/>
            <a:r>
              <a:rPr lang="ru-RU" sz="2800" dirty="0">
                <a:latin typeface="Arial Black" panose="020B0A04020102020204" pitchFamily="34" charset="0"/>
              </a:rPr>
              <a:t>с</a:t>
            </a:r>
            <a:r>
              <a:rPr lang="ru-RU" sz="2800" dirty="0" smtClean="0">
                <a:latin typeface="Arial Black" panose="020B0A04020102020204" pitchFamily="34" charset="0"/>
              </a:rPr>
              <a:t>оответствии с</a:t>
            </a:r>
            <a:r>
              <a:rPr lang="ru-RU" sz="2800" dirty="0">
                <a:latin typeface="Arial Black" panose="020B0A04020102020204" pitchFamily="34" charset="0"/>
              </a:rPr>
              <a:t> </a:t>
            </a:r>
            <a:r>
              <a:rPr lang="ru-RU" sz="2800" dirty="0" smtClean="0">
                <a:latin typeface="Arial Black" panose="020B0A04020102020204" pitchFamily="34" charset="0"/>
              </a:rPr>
              <a:t>образовательной </a:t>
            </a:r>
            <a:r>
              <a:rPr lang="ru-RU" sz="2800" dirty="0">
                <a:latin typeface="Arial Black" panose="020B0A04020102020204" pitchFamily="34" charset="0"/>
              </a:rPr>
              <a:t>программой дошкольного </a:t>
            </a:r>
            <a:r>
              <a:rPr lang="ru-RU" sz="2800" dirty="0" smtClean="0">
                <a:latin typeface="Arial Black" panose="020B0A04020102020204" pitchFamily="34" charset="0"/>
              </a:rPr>
              <a:t>образования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6496" y="332656"/>
            <a:ext cx="88569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Городское методическое объединение 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старших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воспитателей </a:t>
            </a:r>
          </a:p>
        </p:txBody>
      </p:sp>
      <p:pic>
        <p:nvPicPr>
          <p:cNvPr id="4" name="Picture 2" descr="https://klike.net/uploads/posts/2022-11/1667721351_3-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83" t="3370" r="20941"/>
          <a:stretch/>
        </p:blipFill>
        <p:spPr bwMode="auto">
          <a:xfrm>
            <a:off x="14500" y="2251755"/>
            <a:ext cx="1819969" cy="29523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000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unart.pro/uploads/posts/2020-04/1587640000_23-p-strog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1"/>
            <a:ext cx="9902213" cy="685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16496" y="260648"/>
            <a:ext cx="9001000" cy="824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 Планируемые результаты освоения Программы, с учетом возрастных возможностей и индивидуальных различий (индивидуальных траекторий развития) детей, а также особенностей развития детей с ОВЗ, в том числе детей-инвалидов</a:t>
            </a:r>
          </a:p>
          <a:p>
            <a:pPr algn="just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1.2.1 Планируемые результаты в раннем возрасте (к трем годам) </a:t>
            </a:r>
            <a:r>
              <a:rPr 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соответствуют 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15.2. </a:t>
            </a:r>
            <a:r>
              <a:rPr 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ФОП ДО</a:t>
            </a:r>
            <a:endParaRPr 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1.2.2 Планируемые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 в дошкольном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возрасте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четырем годам </a:t>
            </a:r>
            <a:r>
              <a:rPr 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соответствуют п.15.3.1 ФОП ДО</a:t>
            </a:r>
            <a:endParaRPr lang="ru-RU" sz="1400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К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пяти 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годам </a:t>
            </a:r>
            <a:r>
              <a:rPr 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соответствуют 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 </a:t>
            </a:r>
            <a:r>
              <a:rPr 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15.3.2. ФОП ДО</a:t>
            </a:r>
            <a:endParaRPr lang="ru-RU" sz="1400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К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шести 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годам </a:t>
            </a:r>
            <a:r>
              <a:rPr 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соответствуют п. 15.3.3 ФОП ДО</a:t>
            </a:r>
            <a:endParaRPr lang="ru-RU" sz="1800" i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1.2.3 Планируемые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 на этапе завершения освоения Федеральной программы (к концу дошкольного возраста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соответствуют п. 15.1. ФОП ДО</a:t>
            </a:r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1.2.4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Планируемые результаты освоения Программы детьми с ограниченными возможностями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здоровья</a:t>
            </a:r>
          </a:p>
          <a:p>
            <a:pPr lvl="1" algn="just"/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С тяжелым нарушением речи</a:t>
            </a:r>
          </a:p>
          <a:p>
            <a:pPr lvl="1" algn="just"/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Слабовидящие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обучающиеся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пониженным зрением (амблиопией и косоглазием, функциональными расстройствами и нарушениями зрения</a:t>
            </a:r>
            <a:r>
              <a:rPr lang="ru-RU" sz="18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800" b="1" dirty="0"/>
              <a:t> </a:t>
            </a:r>
            <a:endParaRPr lang="ru-RU" sz="1800" b="1" dirty="0" smtClean="0"/>
          </a:p>
          <a:p>
            <a:pPr lvl="1" algn="just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1.2.4 Планируемые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результаты освоения Программы детьми –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инвалидами</a:t>
            </a:r>
          </a:p>
          <a:p>
            <a:pPr lvl="1" algn="just"/>
            <a:endParaRPr 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формируемая участниками образовательных отношений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1800" i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18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1800" i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819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unart.pro/uploads/posts/2020-04/1587640000_23-p-strog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1"/>
            <a:ext cx="9902213" cy="685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26670" y="692696"/>
            <a:ext cx="7848872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1.3 Педагогическая диагностика достижений планируемых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результатов</a:t>
            </a:r>
          </a:p>
          <a:p>
            <a:pPr algn="just"/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C00000"/>
                </a:solidFill>
              </a:rPr>
              <a:t>Соответствуют п.16 ФОП </a:t>
            </a:r>
            <a:r>
              <a:rPr lang="ru-RU" dirty="0" smtClean="0">
                <a:solidFill>
                  <a:srgbClr val="C00000"/>
                </a:solidFill>
              </a:rPr>
              <a:t>ДО</a:t>
            </a:r>
          </a:p>
          <a:p>
            <a:pPr algn="just"/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Педагогическая диагностика проводится в периодичностью: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в группах раннего возраста (сколько раз в год, в какие временные периоды).</a:t>
            </a:r>
          </a:p>
          <a:p>
            <a:pPr lvl="0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группах дошкольного возраста (сколько раз в год, в какие временные периоды),</a:t>
            </a:r>
          </a:p>
          <a:p>
            <a:pPr algn="just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Карты развития, протоколы, записи являются рабочими материалами педагога и не подлежат проверке. Их форма и способ ведения выбирается ДОО и закрепляются локальными актами.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05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unart.pro/uploads/posts/2020-04/1587640000_23-p-strog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1"/>
            <a:ext cx="9902213" cy="685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26670" y="692696"/>
            <a:ext cx="784887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Педагогическая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диагностика достижений планируемых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результатов</a:t>
            </a:r>
          </a:p>
          <a:p>
            <a:pPr algn="just"/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2600" y="1754525"/>
            <a:ext cx="835363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 может использовать готовые карты развития</a:t>
            </a:r>
          </a:p>
          <a:p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Карта нормативного развития (Н.А. Короткова, П.Г.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Нежнова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Карта проявления самостоятельности (А.М. Щетинина);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Карта проявления активности (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А.М.Щетинина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НА. Абрамова);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Карта проявлений инициативности (А.М. Щетинина);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другие авторские разработки.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582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unart.pro/uploads/posts/2020-04/1587640000_23-p-strog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37" y="-32574"/>
            <a:ext cx="9902213" cy="685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32720" y="476672"/>
            <a:ext cx="24558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143269"/>
              </p:ext>
            </p:extLst>
          </p:nvPr>
        </p:nvGraphicFramePr>
        <p:xfrm>
          <a:off x="796509" y="233267"/>
          <a:ext cx="8280920" cy="633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62641"/>
                <a:gridCol w="30182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садов комбинированного вида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садов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общеразвивающей направленности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 Направления и задачи коррекционно-развивающей работы</a:t>
                      </a:r>
                    </a:p>
                    <a:p>
                      <a:pPr algn="just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Содержание КРР на уровне ДО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12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(оставляем только то, что касается детей вашего сада в соответствии с индивидуальными особенностями детей, которые вы прописали в п.1.2)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2.4 Описание образовательной деятельности по профессиональной коррекции нарушений развития детей</a:t>
                      </a:r>
                    </a:p>
                    <a:p>
                      <a:pPr marL="0" marR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2.3.1 Специальные условия для получения образования детьми с ОВЗ</a:t>
                      </a:r>
                    </a:p>
                    <a:p>
                      <a:pPr marL="0" marR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2.3.2 Механизмы адаптации Программы для детей с ОВЗ, детей инвалидов</a:t>
                      </a:r>
                    </a:p>
                    <a:p>
                      <a:pPr marL="0" marR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2.3.3 Использование специальных образовательных программ и методов</a:t>
                      </a:r>
                    </a:p>
                    <a:p>
                      <a:pPr marL="0" marR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2.3.4 Использование специальных методических пособий и дидактических материалов</a:t>
                      </a:r>
                    </a:p>
                    <a:p>
                      <a:pPr marL="0" marR="0" indent="0" algn="l" defTabSz="10728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2.3.5 Проведение групповых и индивидуальных коррекционных занятий и осуществления квалифицированной коррекции нарушений их развития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 Направления и задачи коррекционно-развивающей работы</a:t>
                      </a:r>
                    </a:p>
                    <a:p>
                      <a:pPr algn="just"/>
                      <a:endParaRPr lang="ru-RU" sz="21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ru-RU" sz="2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Содержание КРР на уровне ДО</a:t>
                      </a:r>
                      <a:r>
                        <a:rPr lang="ru-RU" sz="2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12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(оставляем только то, что касается детей вашего сада в соответствии с индивидуальными особенностями детей, которые вы прописали в п.1.2)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092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unart.pro/uploads/posts/2020-04/1587640000_23-p-strog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1"/>
            <a:ext cx="9902213" cy="685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8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unart.pro/uploads/posts/2020-04/1587640000_23-p-strog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1"/>
            <a:ext cx="9902213" cy="685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36576" y="332656"/>
            <a:ext cx="741682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Arial Black" panose="020B0A04020102020204" pitchFamily="34" charset="0"/>
            </a:endParaRPr>
          </a:p>
          <a:p>
            <a:endParaRPr lang="ru-RU" sz="2400" dirty="0" smtClean="0">
              <a:latin typeface="Arial Black" panose="020B0A04020102020204" pitchFamily="34" charset="0"/>
            </a:endParaRP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Как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</a:rPr>
              <a:t>правильно назвать программу дошкольного образования?</a:t>
            </a:r>
            <a:endParaRPr lang="ru-RU" sz="2400" i="1" dirty="0">
              <a:solidFill>
                <a:schemeClr val="tx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ru-RU" b="1" i="1" dirty="0" smtClean="0"/>
          </a:p>
          <a:p>
            <a:endParaRPr lang="ru-RU" b="1" i="1" dirty="0" smtClean="0"/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ФЗ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«Об образовании 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РФ» ч.3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ст. 12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основным образовательным программам относятся: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R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общеобразовательные программы - образовательные программы дошкольного образования, образовательные программы начального общего образования ...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https://klike.net/uploads/posts/2022-11/1667721324_3-4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54" t="7075" r="31793" b="9913"/>
          <a:stretch/>
        </p:blipFill>
        <p:spPr bwMode="auto">
          <a:xfrm>
            <a:off x="7464389" y="332656"/>
            <a:ext cx="2178022" cy="28287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40632" y="4869160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Правильное название основной программы ДОО -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«Образовательная программа дошкольного образования»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12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unart.pro/uploads/posts/2020-04/1587640000_23-p-strog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1"/>
            <a:ext cx="9902213" cy="685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0512" y="260648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дошкольное образовательное автономное учреждение города Бузулука </a:t>
            </a: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«Детский сад № 1 комбинированного вида»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02212"/>
              </p:ext>
            </p:extLst>
          </p:nvPr>
        </p:nvGraphicFramePr>
        <p:xfrm>
          <a:off x="1352600" y="1124744"/>
          <a:ext cx="7488832" cy="97853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075777"/>
                <a:gridCol w="3413055"/>
              </a:tblGrid>
              <a:tr h="0">
                <a:tc>
                  <a:txBody>
                    <a:bodyPr/>
                    <a:lstStyle/>
                    <a:p>
                      <a:pPr marR="2159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Принята педагогическим советом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2159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МДОАУ «Детский сад № 1 </a:t>
                      </a:r>
                      <a:endParaRPr lang="ru-RU" sz="1200" spc="2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2159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2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комбинированного </a:t>
                      </a:r>
                      <a:r>
                        <a:rPr lang="ru-RU" sz="120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вида»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2159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Протокол </a:t>
                      </a:r>
                      <a:r>
                        <a:rPr lang="ru-RU" sz="1200" spc="2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 </a:t>
                      </a:r>
                      <a:r>
                        <a:rPr lang="ru-RU" sz="120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200" spc="2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2159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47035" algn="l"/>
                        </a:tabLst>
                      </a:pPr>
                      <a:r>
                        <a:rPr lang="ru-RU" sz="120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Утверждаю Заведующий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47035" algn="l"/>
                        </a:tabLst>
                      </a:pPr>
                      <a:r>
                        <a:rPr lang="ru-RU" sz="120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МДОАУ «Детский сад № 1 </a:t>
                      </a:r>
                      <a:endParaRPr lang="ru-RU" sz="1200" spc="2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47035" algn="l"/>
                        </a:tabLst>
                      </a:pPr>
                      <a:r>
                        <a:rPr lang="ru-RU" sz="1200" spc="2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комбинированного </a:t>
                      </a:r>
                      <a:r>
                        <a:rPr lang="ru-RU" sz="120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вида»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47035" algn="l"/>
                        </a:tabLst>
                      </a:pPr>
                      <a:r>
                        <a:rPr lang="ru-RU" sz="1200" spc="2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____________Проскурина </a:t>
                      </a:r>
                      <a:r>
                        <a:rPr lang="ru-RU" sz="120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Ю.Н.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947035" algn="l"/>
                        </a:tabLst>
                      </a:pPr>
                      <a:r>
                        <a:rPr lang="ru-RU" sz="120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Приказ № </a:t>
                      </a:r>
                      <a:r>
                        <a:rPr lang="ru-RU" sz="1200" spc="2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 </a:t>
                      </a:r>
                      <a:r>
                        <a:rPr lang="ru-RU" sz="120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200" spc="2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___________г</a:t>
                      </a:r>
                      <a:r>
                        <a:rPr lang="ru-RU" sz="120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96616" y="2564904"/>
            <a:ext cx="73448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Образовательная программа дошкольного образования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муниципального дошкольного автономного учреждения </a:t>
            </a:r>
          </a:p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города Бузулука «Детский сад № 1 комбинированного вида»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96616" y="3398627"/>
            <a:ext cx="734481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Разработана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федеральным государственным образовательным стандартом дошкольного образования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(утвержден приказом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России от 17 октября 2013 г. № 1155, зарегистрировано в Минюсте России 14 ноября 2013 г., регистрационный № 30384; в редакции приказа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России от 8 ноября 2022 г. № 955, зарегистрировано в Минюсте России 6 февраля 2023 г., регистрационный № 72264) </a:t>
            </a:r>
          </a:p>
          <a:p>
            <a:pPr algn="just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федеральной образовательной программой дошкольного образования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(утверждена приказом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России от 25 ноября 2022 г. № 1028, зарегистрировано в Минюсте России 28 декабря 2022 г., регистрационный № 71847) 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Бузулук, 2023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59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unart.pro/uploads/posts/2020-04/1587640000_23-p-strog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1"/>
            <a:ext cx="9902213" cy="685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24608" y="980728"/>
            <a:ext cx="73448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</a:t>
            </a:r>
            <a:r>
              <a:rPr lang="ru-RU" sz="2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 </a:t>
            </a:r>
            <a:r>
              <a:rPr lang="ru-RU" sz="2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ДОО задана во </a:t>
            </a:r>
            <a:r>
              <a:rPr lang="ru-RU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ДО </a:t>
            </a:r>
            <a:r>
              <a:rPr lang="ru-RU" sz="2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Разделе </a:t>
            </a:r>
            <a:r>
              <a:rPr lang="en-US" sz="2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2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Требования к структуре образовательной программы дошкольного образования и ее объему</a:t>
            </a:r>
          </a:p>
        </p:txBody>
      </p:sp>
      <p:sp>
        <p:nvSpPr>
          <p:cNvPr id="3" name="AutoShape 2" descr="https://top-fon.com/uploads/posts/2023-01/1674694221_top-fon-com-p-chelovek-dlya-prezentatsii-kartinki-bez-fo-201.jpg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top-fon.com/uploads/posts/2023-01/1674694221_top-fon-com-p-chelovek-dlya-prezentatsii-kartinki-bez-fo-201.jpg"/>
          <p:cNvSpPr>
            <a:spLocks noChangeAspect="1" noChangeArrowheads="1"/>
          </p:cNvSpPr>
          <p:nvPr/>
        </p:nvSpPr>
        <p:spPr bwMode="auto">
          <a:xfrm>
            <a:off x="307975" y="1587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top-fon.com/uploads/posts/2023-01/1674694221_top-fon-com-p-chelovek-dlya-prezentatsii-kartinki-bez-fo-201.jpg"/>
          <p:cNvSpPr>
            <a:spLocks noChangeAspect="1" noChangeArrowheads="1"/>
          </p:cNvSpPr>
          <p:nvPr/>
        </p:nvSpPr>
        <p:spPr bwMode="auto">
          <a:xfrm>
            <a:off x="460375" y="168275"/>
            <a:ext cx="296863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8" name="Picture 8" descr="https://banner2.cleanpng.com/20180804/zay/kisspng-stock-photography-illustration-clip-art-shuttersto-webzakaz-%D0%BB%D1%83%D1%87%D1%88%D0%B0%D1%8F-%D0%B1%D0%B0%D0%B7%D0%B0-%D0%BA%D0%BB%D0%B8%D0%B5%D0%BD%D1%82%D0%BE%D0%B2-5b6561ffa69070.461273421533370879682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60" t="3266" r="25754" b="8450"/>
          <a:stretch/>
        </p:blipFill>
        <p:spPr bwMode="auto">
          <a:xfrm>
            <a:off x="2862874" y="2796610"/>
            <a:ext cx="4176464" cy="383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304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unart.pro/uploads/posts/2020-04/1587640000_23-p-strog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1"/>
            <a:ext cx="9902213" cy="685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52600" y="260648"/>
            <a:ext cx="72008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1. Целевой </a:t>
            </a:r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</a:rPr>
              <a:t>раздел обязательной части Программы и части, формируемой участниками образовательных отношений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2560" y="1421051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Пояснительная записка</a:t>
            </a:r>
          </a:p>
          <a:p>
            <a:pPr algn="just"/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1.1.1 Цели и задачи программы</a:t>
            </a:r>
          </a:p>
          <a:p>
            <a:pPr algn="just"/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1.1.2 Принципы и подходы к формированию Программы</a:t>
            </a:r>
          </a:p>
          <a:p>
            <a:pPr algn="just"/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1.1.3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Значимые для разработки и реализации Программы характеристики, в том числе характеристики особенностей развития детей раннего и дошкольного возраста </a:t>
            </a:r>
            <a:endParaRPr lang="ru-R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Планируемые результаты освоения Программы, с учетом возрастных возможностей и индивидуальных различий (индивидуальных траекторий развития) детей, а также особенностей развития детей с ОВЗ, в том числе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детей-инвалидов</a:t>
            </a:r>
          </a:p>
          <a:p>
            <a:pPr algn="just"/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 Педагогическая диагностика достижения планируемых результатов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96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unart.pro/uploads/posts/2020-04/1587640000_23-p-strog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1"/>
            <a:ext cx="9902213" cy="685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18658" y="836712"/>
            <a:ext cx="806489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Пояснительная записка</a:t>
            </a:r>
          </a:p>
          <a:p>
            <a:pPr algn="just"/>
            <a:endParaRPr lang="ru-R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1.1.1 Цели и задачи программы</a:t>
            </a:r>
          </a:p>
          <a:p>
            <a:pPr algn="just"/>
            <a:r>
              <a:rPr lang="ru-RU" dirty="0">
                <a:solidFill>
                  <a:srgbClr val="C00000"/>
                </a:solidFill>
              </a:rPr>
              <a:t>Цели и задачи реализации Программы соответствуют п.14.1, 14.2 ФОП </a:t>
            </a:r>
            <a:r>
              <a:rPr lang="ru-RU" dirty="0" smtClean="0">
                <a:solidFill>
                  <a:srgbClr val="C00000"/>
                </a:solidFill>
              </a:rPr>
              <a:t>ДО</a:t>
            </a:r>
          </a:p>
          <a:p>
            <a:pPr algn="just"/>
            <a:r>
              <a:rPr lang="ru-RU" dirty="0" smtClean="0"/>
              <a:t>         Цель - …..</a:t>
            </a:r>
          </a:p>
          <a:p>
            <a:pPr algn="just"/>
            <a:r>
              <a:rPr lang="ru-RU" dirty="0" smtClean="0"/>
              <a:t>         Задачи - …</a:t>
            </a:r>
          </a:p>
          <a:p>
            <a:pPr algn="just"/>
            <a:endParaRPr lang="ru-RU" dirty="0" smtClean="0"/>
          </a:p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асть, формируемой участниками образовательных отношений</a:t>
            </a:r>
          </a:p>
          <a:p>
            <a:pPr algn="just"/>
            <a:r>
              <a:rPr lang="ru-RU" dirty="0">
                <a:solidFill>
                  <a:srgbClr val="C00000"/>
                </a:solidFill>
              </a:rPr>
              <a:t>соответствуют программе Л.В. Стахович «Азы финансовой культуры для дошкольников</a:t>
            </a:r>
            <a:r>
              <a:rPr lang="ru-RU" dirty="0" smtClean="0">
                <a:solidFill>
                  <a:srgbClr val="C00000"/>
                </a:solidFill>
              </a:rPr>
              <a:t>»</a:t>
            </a:r>
            <a:endParaRPr lang="ru-RU" dirty="0">
              <a:solidFill>
                <a:srgbClr val="C00000"/>
              </a:solidFill>
            </a:endParaRPr>
          </a:p>
          <a:p>
            <a:pPr algn="just"/>
            <a:r>
              <a:rPr lang="ru-RU" dirty="0" smtClean="0"/>
              <a:t>         Цель - …..</a:t>
            </a:r>
          </a:p>
          <a:p>
            <a:pPr algn="just"/>
            <a:r>
              <a:rPr lang="ru-RU" dirty="0" smtClean="0"/>
              <a:t>         Задачи - …</a:t>
            </a:r>
          </a:p>
          <a:p>
            <a:pPr algn="just"/>
            <a:endParaRPr lang="ru-RU" dirty="0">
              <a:solidFill>
                <a:srgbClr val="C00000"/>
              </a:solidFill>
            </a:endParaRPr>
          </a:p>
          <a:p>
            <a:pPr algn="just"/>
            <a:endParaRPr lang="ru-RU" dirty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40869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unart.pro/uploads/posts/2020-04/1587640000_23-p-strog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1"/>
            <a:ext cx="9902213" cy="685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48544" y="620688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Пояснительная записка</a:t>
            </a:r>
          </a:p>
          <a:p>
            <a:pPr algn="just"/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1.1.2 Принципы и подходы к формированию Программы</a:t>
            </a:r>
            <a:endParaRPr lang="ru-RU" b="1" i="1" dirty="0" smtClean="0">
              <a:solidFill>
                <a:srgbClr val="C00000"/>
              </a:solidFill>
            </a:endParaRPr>
          </a:p>
          <a:p>
            <a:pPr algn="just"/>
            <a:r>
              <a:rPr lang="ru-RU" b="1" i="1" dirty="0" smtClean="0">
                <a:solidFill>
                  <a:srgbClr val="C00000"/>
                </a:solidFill>
              </a:rPr>
              <a:t>Соответствуют </a:t>
            </a:r>
            <a:r>
              <a:rPr lang="ru-RU" b="1" i="1" dirty="0">
                <a:solidFill>
                  <a:srgbClr val="C00000"/>
                </a:solidFill>
              </a:rPr>
              <a:t>п.1.4 ФГОС ДО и соответствуют п. 14.3. ФОП </a:t>
            </a:r>
            <a:r>
              <a:rPr lang="ru-RU" b="1" i="1" dirty="0" smtClean="0">
                <a:solidFill>
                  <a:srgbClr val="C00000"/>
                </a:solidFill>
              </a:rPr>
              <a:t>ДО</a:t>
            </a:r>
            <a:endParaRPr lang="ru-R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Принципы -….</a:t>
            </a:r>
          </a:p>
          <a:p>
            <a:pPr algn="just"/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Подходы - ….</a:t>
            </a:r>
          </a:p>
          <a:p>
            <a:pPr algn="just"/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Часть, формируемой участниками образовательных отношений</a:t>
            </a:r>
          </a:p>
          <a:p>
            <a:pPr algn="just"/>
            <a:r>
              <a:rPr lang="ru-RU" b="1" i="1" dirty="0" smtClean="0">
                <a:solidFill>
                  <a:srgbClr val="C00000"/>
                </a:solidFill>
              </a:rPr>
              <a:t>соответствуют программе Л.В. Стахович «Азы финансовой культуры для дошкольников»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Принципы -….</a:t>
            </a:r>
          </a:p>
          <a:p>
            <a:pPr algn="just"/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Подходы - ….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982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unart.pro/uploads/posts/2020-04/1587640000_23-p-strog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1"/>
            <a:ext cx="9902213" cy="685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32520" y="260648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Пояснительная записка</a:t>
            </a:r>
          </a:p>
          <a:p>
            <a:pPr algn="just"/>
            <a:endParaRPr lang="ru-R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1.1.3 Значимые для разработки и реализации Программы характеристики, в том числе характеристики особенностей развития детей раннего и дошкольного возраста 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C00000"/>
                </a:solidFill>
              </a:rPr>
              <a:t>(</a:t>
            </a:r>
            <a:r>
              <a:rPr lang="ru-RU" i="1" dirty="0">
                <a:solidFill>
                  <a:srgbClr val="C00000"/>
                </a:solidFill>
              </a:rPr>
              <a:t>возрастные (из ФОП ДО) 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i="1" dirty="0">
                <a:solidFill>
                  <a:srgbClr val="C00000"/>
                </a:solidFill>
              </a:rPr>
              <a:t>индивидуальные (группы здоровья, психологические особенности, состав детей, гендерный, ОВЗ, дети-инвалиды и т.д.) особенности развития детей</a:t>
            </a:r>
            <a:r>
              <a:rPr lang="ru-RU" dirty="0" smtClean="0">
                <a:solidFill>
                  <a:srgbClr val="C00000"/>
                </a:solidFill>
              </a:rPr>
              <a:t>)</a:t>
            </a:r>
          </a:p>
          <a:p>
            <a:pPr algn="just"/>
            <a:endParaRPr lang="ru-RU" dirty="0" smtClean="0">
              <a:solidFill>
                <a:srgbClr val="C00000"/>
              </a:solidFill>
            </a:endParaRPr>
          </a:p>
          <a:p>
            <a:pPr algn="just"/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Часть, формируемая участниками образовательных отношений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solidFill>
                <a:srgbClr val="C00000"/>
              </a:solidFill>
            </a:endParaRPr>
          </a:p>
          <a:p>
            <a:pPr algn="just"/>
            <a:endParaRPr lang="ru-RU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313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unart.pro/uploads/posts/2020-04/1587640000_23-p-strogie-foni-dlya-prezentatsii-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1"/>
            <a:ext cx="9902213" cy="685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32520" y="476672"/>
            <a:ext cx="9001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Пример</a:t>
            </a:r>
          </a:p>
          <a:p>
            <a:pPr algn="just"/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1.1.3.1 Характеристики особенностей развития детей раннего и дошкольного возрастов</a:t>
            </a:r>
          </a:p>
          <a:p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Первая младшая группа (третий год жизни)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- Дошкольный возраст (от трех до семи лет)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Вторая младшая группа (четвертый год жизни)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Средняя группа (пятый год жизни)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Старшая группа (шестой год жизни)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Подготовительная к школе группа (седьмой год жизни)</a:t>
            </a:r>
          </a:p>
          <a:p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1.1.3.2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Индивидуальные особенности воспитанников</a:t>
            </a:r>
          </a:p>
          <a:p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- Распределение детей по группам здоровья </a:t>
            </a:r>
          </a:p>
          <a:p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- Гендерный состав</a:t>
            </a:r>
          </a:p>
          <a:p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- ЧБД</a:t>
            </a:r>
          </a:p>
          <a:p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- Индивидуальные особенности детей с ограниченными возможностями здоровья</a:t>
            </a:r>
          </a:p>
          <a:p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тяжелым нарушением речи 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Слабовидящие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обучающиеся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 пониженным зрением (амблиопией и косоглазием, функциональными расстройствами и нарушениями зрения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Индивидуальные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особенности </a:t>
            </a: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детей-инвалидов</a:t>
            </a:r>
            <a:endParaRPr lang="ru-RU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7069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1060</Words>
  <Application>Microsoft Office PowerPoint</Application>
  <PresentationFormat>Лист A4 (210x297 мм)</PresentationFormat>
  <Paragraphs>151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27</cp:revision>
  <dcterms:created xsi:type="dcterms:W3CDTF">2023-08-16T05:28:32Z</dcterms:created>
  <dcterms:modified xsi:type="dcterms:W3CDTF">2023-08-17T10:28:40Z</dcterms:modified>
</cp:coreProperties>
</file>