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0" r:id="rId2"/>
    <p:sldMasterId id="2147483696" r:id="rId3"/>
  </p:sldMasterIdLst>
  <p:notesMasterIdLst>
    <p:notesMasterId r:id="rId66"/>
  </p:notesMasterIdLst>
  <p:sldIdLst>
    <p:sldId id="3505" r:id="rId4"/>
    <p:sldId id="3385" r:id="rId5"/>
    <p:sldId id="265" r:id="rId6"/>
    <p:sldId id="3255" r:id="rId7"/>
    <p:sldId id="3300" r:id="rId8"/>
    <p:sldId id="3450" r:id="rId9"/>
    <p:sldId id="3516" r:id="rId10"/>
    <p:sldId id="3511" r:id="rId11"/>
    <p:sldId id="3461" r:id="rId12"/>
    <p:sldId id="3467" r:id="rId13"/>
    <p:sldId id="3468" r:id="rId14"/>
    <p:sldId id="3462" r:id="rId15"/>
    <p:sldId id="3518" r:id="rId16"/>
    <p:sldId id="3512" r:id="rId17"/>
    <p:sldId id="3513" r:id="rId18"/>
    <p:sldId id="3519" r:id="rId19"/>
    <p:sldId id="3290" r:id="rId20"/>
    <p:sldId id="3295" r:id="rId21"/>
    <p:sldId id="3240" r:id="rId22"/>
    <p:sldId id="3490" r:id="rId23"/>
    <p:sldId id="3501" r:id="rId24"/>
    <p:sldId id="3453" r:id="rId25"/>
    <p:sldId id="3455" r:id="rId26"/>
    <p:sldId id="3500" r:id="rId27"/>
    <p:sldId id="609" r:id="rId28"/>
    <p:sldId id="494" r:id="rId29"/>
    <p:sldId id="495" r:id="rId30"/>
    <p:sldId id="525" r:id="rId31"/>
    <p:sldId id="523" r:id="rId32"/>
    <p:sldId id="524" r:id="rId33"/>
    <p:sldId id="527" r:id="rId34"/>
    <p:sldId id="528" r:id="rId35"/>
    <p:sldId id="529" r:id="rId36"/>
    <p:sldId id="3520" r:id="rId37"/>
    <p:sldId id="1188" r:id="rId38"/>
    <p:sldId id="3521" r:id="rId39"/>
    <p:sldId id="1222" r:id="rId40"/>
    <p:sldId id="1223" r:id="rId41"/>
    <p:sldId id="3522" r:id="rId42"/>
    <p:sldId id="636" r:id="rId43"/>
    <p:sldId id="3523" r:id="rId44"/>
    <p:sldId id="3435" r:id="rId45"/>
    <p:sldId id="3524" r:id="rId46"/>
    <p:sldId id="3525" r:id="rId47"/>
    <p:sldId id="3526" r:id="rId48"/>
    <p:sldId id="3527" r:id="rId49"/>
    <p:sldId id="3528" r:id="rId50"/>
    <p:sldId id="3529" r:id="rId51"/>
    <p:sldId id="3517" r:id="rId52"/>
    <p:sldId id="3530" r:id="rId53"/>
    <p:sldId id="3531" r:id="rId54"/>
    <p:sldId id="3365" r:id="rId55"/>
    <p:sldId id="3466" r:id="rId56"/>
    <p:sldId id="3532" r:id="rId57"/>
    <p:sldId id="3533" r:id="rId58"/>
    <p:sldId id="3534" r:id="rId59"/>
    <p:sldId id="3535" r:id="rId60"/>
    <p:sldId id="3536" r:id="rId61"/>
    <p:sldId id="3537" r:id="rId62"/>
    <p:sldId id="3538" r:id="rId63"/>
    <p:sldId id="3539" r:id="rId64"/>
    <p:sldId id="921" r:id="rId65"/>
  </p:sldIdLst>
  <p:sldSz cx="12192000" cy="6858000"/>
  <p:notesSz cx="6805613" cy="99441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4932"/>
    <a:srgbClr val="3333FF"/>
    <a:srgbClr val="0033CC"/>
    <a:srgbClr val="FF6600"/>
    <a:srgbClr val="A50021"/>
    <a:srgbClr val="9900FF"/>
    <a:srgbClr val="008000"/>
    <a:srgbClr val="FF3399"/>
    <a:srgbClr val="1E3ADA"/>
    <a:srgbClr val="002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89" autoAdjust="0"/>
    <p:restoredTop sz="95441" autoAdjust="0"/>
  </p:normalViewPr>
  <p:slideViewPr>
    <p:cSldViewPr snapToGrid="0">
      <p:cViewPr varScale="1">
        <p:scale>
          <a:sx n="86" d="100"/>
          <a:sy n="86" d="100"/>
        </p:scale>
        <p:origin x="24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1;&#1080;&#1085;&#1086;&#1084;\&#1055;&#1083;&#1072;&#1085;&#1099;\2023\&#1043;&#1088;&#1072;&#1092;&#1080;&#1082;%20&#1103;&#1085;&#1074;&#1072;&#1088;&#1100;%202023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671-440F-A3C0-FCBD528231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671-440F-A3C0-FCBD52823193}"/>
              </c:ext>
            </c:extLst>
          </c:dPt>
          <c:dLbls>
            <c:dLbl>
              <c:idx val="0"/>
              <c:layout>
                <c:manualLayout>
                  <c:x val="-0.23315241124152175"/>
                  <c:y val="-0.1370137850063471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F9D8B1B-4497-4C1C-8179-3F3DFC0E50AC}" type="CATEGORYNAME">
                      <a:rPr lang="ru-RU" sz="2000" smtClean="0"/>
                      <a:pPr>
                        <a:lnSpc>
                          <a:spcPct val="90000"/>
                        </a:lnSpc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/>
                      <a:t> </a:t>
                    </a:r>
                  </a:p>
                  <a:p>
                    <a:pPr>
                      <a:lnSpc>
                        <a:spcPct val="90000"/>
                      </a:lnSpc>
                      <a:defRPr sz="1600" b="1">
                        <a:solidFill>
                          <a:schemeClr val="bg1"/>
                        </a:solidFill>
                      </a:defRPr>
                    </a:pPr>
                    <a:fld id="{8AA4512A-72FA-4471-B56B-7E3BC3DBB826}" type="VALUE">
                      <a:rPr lang="ru-RU" sz="2400" baseline="0" smtClean="0"/>
                      <a:pPr>
                        <a:lnSpc>
                          <a:spcPct val="90000"/>
                        </a:lnSpc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lnSpc>
                      <a:spcPct val="90000"/>
                    </a:lnSpc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671-440F-A3C0-FCBD52823193}"/>
                </c:ext>
              </c:extLst>
            </c:dLbl>
            <c:dLbl>
              <c:idx val="1"/>
              <c:layout>
                <c:manualLayout>
                  <c:x val="0.16845422414223576"/>
                  <c:y val="0.165487605322225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lnSpc>
                        <a:spcPct val="90000"/>
                      </a:lnSpc>
                      <a:defRPr sz="16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0105ABF-2AD9-4A35-8979-AD791CE0228C}" type="CATEGORYNAME">
                      <a:rPr lang="ru-RU" sz="2000" smtClean="0">
                        <a:solidFill>
                          <a:schemeClr val="bg1"/>
                        </a:solidFill>
                      </a:rPr>
                      <a:pPr>
                        <a:lnSpc>
                          <a:spcPct val="90000"/>
                        </a:lnSpc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pPr>
                      <a:lnSpc>
                        <a:spcPct val="90000"/>
                      </a:lnSpc>
                      <a:defRPr sz="1600" b="1">
                        <a:solidFill>
                          <a:schemeClr val="bg1"/>
                        </a:solidFill>
                      </a:defRPr>
                    </a:pPr>
                    <a:fld id="{C30E0343-FDD3-46AC-9D41-7C28B41875CB}" type="VALUE">
                      <a:rPr lang="ru-RU" sz="2400" baseline="0" smtClean="0">
                        <a:solidFill>
                          <a:schemeClr val="bg1"/>
                        </a:solidFill>
                      </a:rPr>
                      <a:pPr>
                        <a:lnSpc>
                          <a:spcPct val="90000"/>
                        </a:lnSpc>
                        <a:defRPr sz="1600" b="1">
                          <a:solidFill>
                            <a:schemeClr val="bg1"/>
                          </a:solidFill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lnSpc>
                      <a:spcPct val="90000"/>
                    </a:lnSpc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662948703703409"/>
                      <c:h val="0.363854080373798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671-440F-A3C0-FCBD528231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Лист1!$A$1:$A$2</c:f>
              <c:strCache>
                <c:ptCount val="2"/>
                <c:pt idx="0">
                  <c:v>Обязательная часть</c:v>
                </c:pt>
                <c:pt idx="1">
                  <c:v>Часть, формируемая участниками образовательных отношений</c:v>
                </c:pt>
              </c:strCache>
            </c:strRef>
          </c:cat>
          <c:val>
            <c:numRef>
              <c:f>Лист1!$B$1:$B$2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671-440F-A3C0-FCBD52823193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F6E4B9-13F6-45EB-8F80-2CE55825CAF1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4FA75C6-2A0C-4639-85D5-E38AB5193AC8}">
      <dgm:prSet phldrT="[Текст]"/>
      <dgm:spPr/>
      <dgm:t>
        <a:bodyPr/>
        <a:lstStyle/>
        <a:p>
          <a:r>
            <a:rPr lang="ru-RU" altLang="ru-RU" b="1" dirty="0">
              <a:latin typeface="+mn-lt"/>
              <a:cs typeface="Times New Roman" panose="02020603050405020304" pitchFamily="18" charset="0"/>
            </a:rPr>
            <a:t>образовательную деятельность, осуществляемую в процессе организации различных видов детской деятельности</a:t>
          </a:r>
          <a:endParaRPr lang="ru-RU" b="1" dirty="0">
            <a:latin typeface="+mn-lt"/>
          </a:endParaRPr>
        </a:p>
      </dgm:t>
    </dgm:pt>
    <dgm:pt modelId="{C984FC9F-5325-453B-88BD-2C03A9E17F04}" type="parTrans" cxnId="{5AC174B2-9520-4EF9-AA2E-82AB09C85B73}">
      <dgm:prSet/>
      <dgm:spPr/>
      <dgm:t>
        <a:bodyPr/>
        <a:lstStyle/>
        <a:p>
          <a:endParaRPr lang="ru-RU" b="1">
            <a:solidFill>
              <a:schemeClr val="bg1"/>
            </a:solidFill>
            <a:latin typeface="+mn-lt"/>
          </a:endParaRPr>
        </a:p>
      </dgm:t>
    </dgm:pt>
    <dgm:pt modelId="{02557A0D-F9C0-46F3-AB16-1949DA4A0EF6}" type="sibTrans" cxnId="{5AC174B2-9520-4EF9-AA2E-82AB09C85B73}">
      <dgm:prSet/>
      <dgm:spPr/>
      <dgm:t>
        <a:bodyPr/>
        <a:lstStyle/>
        <a:p>
          <a:endParaRPr lang="ru-RU" b="1">
            <a:solidFill>
              <a:schemeClr val="bg1"/>
            </a:solidFill>
            <a:latin typeface="+mn-lt"/>
          </a:endParaRPr>
        </a:p>
      </dgm:t>
    </dgm:pt>
    <dgm:pt modelId="{96704483-8F16-409B-BA4C-1E4EC534E475}">
      <dgm:prSet phldrT="[Текст]"/>
      <dgm:spPr/>
      <dgm:t>
        <a:bodyPr/>
        <a:lstStyle/>
        <a:p>
          <a:r>
            <a:rPr lang="ru-RU" altLang="ru-RU" b="1">
              <a:latin typeface="+mn-lt"/>
              <a:cs typeface="Times New Roman" panose="02020603050405020304" pitchFamily="18" charset="0"/>
            </a:rPr>
            <a:t>образовательную деятельность, осуществляемую в ходе режимных процессов</a:t>
          </a:r>
          <a:endParaRPr lang="ru-RU" b="1" dirty="0">
            <a:latin typeface="+mn-lt"/>
          </a:endParaRPr>
        </a:p>
      </dgm:t>
    </dgm:pt>
    <dgm:pt modelId="{0B43DBFF-74C7-4048-8A29-5ACC8505474A}" type="parTrans" cxnId="{8D4C02B1-429C-444F-98DE-D69C65A05F98}">
      <dgm:prSet/>
      <dgm:spPr/>
      <dgm:t>
        <a:bodyPr/>
        <a:lstStyle/>
        <a:p>
          <a:endParaRPr lang="ru-RU" b="1">
            <a:solidFill>
              <a:schemeClr val="bg1"/>
            </a:solidFill>
            <a:latin typeface="+mn-lt"/>
          </a:endParaRPr>
        </a:p>
      </dgm:t>
    </dgm:pt>
    <dgm:pt modelId="{715480EB-3F03-4169-8662-7AB1CCC2DFAE}" type="sibTrans" cxnId="{8D4C02B1-429C-444F-98DE-D69C65A05F98}">
      <dgm:prSet/>
      <dgm:spPr/>
      <dgm:t>
        <a:bodyPr/>
        <a:lstStyle/>
        <a:p>
          <a:endParaRPr lang="ru-RU" b="1">
            <a:solidFill>
              <a:schemeClr val="bg1"/>
            </a:solidFill>
            <a:latin typeface="+mn-lt"/>
          </a:endParaRPr>
        </a:p>
      </dgm:t>
    </dgm:pt>
    <dgm:pt modelId="{C6E034B1-1A9C-43B5-BBCB-6A59D5CF445D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b="1">
              <a:latin typeface="+mn-lt"/>
              <a:cs typeface="Times New Roman" panose="02020603050405020304" pitchFamily="18" charset="0"/>
            </a:rPr>
            <a:t>самостоятельную деятельность детей</a:t>
          </a:r>
          <a:endParaRPr lang="ru-RU" b="1" dirty="0">
            <a:latin typeface="+mn-lt"/>
          </a:endParaRPr>
        </a:p>
      </dgm:t>
    </dgm:pt>
    <dgm:pt modelId="{586C5424-9D83-4A82-95FA-25694B0D3C5D}" type="parTrans" cxnId="{7A37133A-5FDF-4A4F-92C3-A96940FCF5E0}">
      <dgm:prSet/>
      <dgm:spPr/>
      <dgm:t>
        <a:bodyPr/>
        <a:lstStyle/>
        <a:p>
          <a:endParaRPr lang="ru-RU" b="1">
            <a:solidFill>
              <a:schemeClr val="bg1"/>
            </a:solidFill>
            <a:latin typeface="+mn-lt"/>
          </a:endParaRPr>
        </a:p>
      </dgm:t>
    </dgm:pt>
    <dgm:pt modelId="{AACCA055-4DED-4514-972D-57671C351ED8}" type="sibTrans" cxnId="{7A37133A-5FDF-4A4F-92C3-A96940FCF5E0}">
      <dgm:prSet/>
      <dgm:spPr/>
      <dgm:t>
        <a:bodyPr/>
        <a:lstStyle/>
        <a:p>
          <a:endParaRPr lang="ru-RU" b="1">
            <a:solidFill>
              <a:schemeClr val="bg1"/>
            </a:solidFill>
            <a:latin typeface="+mn-lt"/>
          </a:endParaRPr>
        </a:p>
      </dgm:t>
    </dgm:pt>
    <dgm:pt modelId="{DE34B135-8224-401A-9A4E-36290FB552E1}">
      <dgm:prSet/>
      <dgm:spPr/>
      <dgm:t>
        <a:bodyPr/>
        <a:lstStyle/>
        <a:p>
          <a:r>
            <a:rPr lang="ru-RU" altLang="ru-RU" b="1">
              <a:latin typeface="+mn-lt"/>
              <a:cs typeface="Times New Roman" panose="02020603050405020304" pitchFamily="18" charset="0"/>
            </a:rPr>
            <a:t>взаимодействие с семьями детей по реализации образовательной программы ДО</a:t>
          </a:r>
          <a:endParaRPr lang="ru-RU" b="1" dirty="0">
            <a:latin typeface="+mn-lt"/>
          </a:endParaRPr>
        </a:p>
      </dgm:t>
    </dgm:pt>
    <dgm:pt modelId="{A50A8745-ECEA-4DA3-890D-362312EDCEE3}" type="parTrans" cxnId="{267651A0-9ADC-4C4B-B89E-3ECD6B369BA8}">
      <dgm:prSet/>
      <dgm:spPr/>
      <dgm:t>
        <a:bodyPr/>
        <a:lstStyle/>
        <a:p>
          <a:endParaRPr lang="ru-RU" b="1">
            <a:solidFill>
              <a:schemeClr val="bg1"/>
            </a:solidFill>
            <a:latin typeface="+mn-lt"/>
          </a:endParaRPr>
        </a:p>
      </dgm:t>
    </dgm:pt>
    <dgm:pt modelId="{B7908461-848E-4571-A432-6CB9F72133C5}" type="sibTrans" cxnId="{267651A0-9ADC-4C4B-B89E-3ECD6B369BA8}">
      <dgm:prSet/>
      <dgm:spPr/>
      <dgm:t>
        <a:bodyPr/>
        <a:lstStyle/>
        <a:p>
          <a:endParaRPr lang="ru-RU" b="1">
            <a:solidFill>
              <a:schemeClr val="bg1"/>
            </a:solidFill>
            <a:latin typeface="+mn-lt"/>
          </a:endParaRPr>
        </a:p>
      </dgm:t>
    </dgm:pt>
    <dgm:pt modelId="{4D3BEBD6-8AE1-4A78-AB65-58DA167F35ED}" type="pres">
      <dgm:prSet presAssocID="{2AF6E4B9-13F6-45EB-8F80-2CE55825CAF1}" presName="Name0" presStyleCnt="0">
        <dgm:presLayoutVars>
          <dgm:chMax val="7"/>
          <dgm:chPref val="7"/>
          <dgm:dir/>
        </dgm:presLayoutVars>
      </dgm:prSet>
      <dgm:spPr/>
    </dgm:pt>
    <dgm:pt modelId="{2745A79D-77A8-4024-847B-0A6B1DE41C8E}" type="pres">
      <dgm:prSet presAssocID="{2AF6E4B9-13F6-45EB-8F80-2CE55825CAF1}" presName="Name1" presStyleCnt="0"/>
      <dgm:spPr/>
    </dgm:pt>
    <dgm:pt modelId="{B768CE3A-6F3E-4B8E-BA7B-49CAB48AD6D7}" type="pres">
      <dgm:prSet presAssocID="{2AF6E4B9-13F6-45EB-8F80-2CE55825CAF1}" presName="cycle" presStyleCnt="0"/>
      <dgm:spPr/>
    </dgm:pt>
    <dgm:pt modelId="{D1AC75D2-3E86-45E2-BCE2-EB8B5D25D5C5}" type="pres">
      <dgm:prSet presAssocID="{2AF6E4B9-13F6-45EB-8F80-2CE55825CAF1}" presName="srcNode" presStyleLbl="node1" presStyleIdx="0" presStyleCnt="4"/>
      <dgm:spPr/>
    </dgm:pt>
    <dgm:pt modelId="{B519CF84-539B-4F9F-A36D-017C0E1068DB}" type="pres">
      <dgm:prSet presAssocID="{2AF6E4B9-13F6-45EB-8F80-2CE55825CAF1}" presName="conn" presStyleLbl="parChTrans1D2" presStyleIdx="0" presStyleCnt="1"/>
      <dgm:spPr/>
    </dgm:pt>
    <dgm:pt modelId="{13656E8A-AD7F-4741-935D-2E6671E76EE8}" type="pres">
      <dgm:prSet presAssocID="{2AF6E4B9-13F6-45EB-8F80-2CE55825CAF1}" presName="extraNode" presStyleLbl="node1" presStyleIdx="0" presStyleCnt="4"/>
      <dgm:spPr/>
    </dgm:pt>
    <dgm:pt modelId="{BC26CFA5-ABC3-4634-A9E8-CAD93CAC352E}" type="pres">
      <dgm:prSet presAssocID="{2AF6E4B9-13F6-45EB-8F80-2CE55825CAF1}" presName="dstNode" presStyleLbl="node1" presStyleIdx="0" presStyleCnt="4"/>
      <dgm:spPr/>
    </dgm:pt>
    <dgm:pt modelId="{E886D20B-EEE0-4688-8CE9-975CCE51FE52}" type="pres">
      <dgm:prSet presAssocID="{44FA75C6-2A0C-4639-85D5-E38AB5193AC8}" presName="text_1" presStyleLbl="node1" presStyleIdx="0" presStyleCnt="4">
        <dgm:presLayoutVars>
          <dgm:bulletEnabled val="1"/>
        </dgm:presLayoutVars>
      </dgm:prSet>
      <dgm:spPr/>
    </dgm:pt>
    <dgm:pt modelId="{C03B687B-7C69-4153-AA44-FE3B88CF2D31}" type="pres">
      <dgm:prSet presAssocID="{44FA75C6-2A0C-4639-85D5-E38AB5193AC8}" presName="accent_1" presStyleCnt="0"/>
      <dgm:spPr/>
    </dgm:pt>
    <dgm:pt modelId="{8165C697-98E3-41DD-B298-E2EBB0C2906C}" type="pres">
      <dgm:prSet presAssocID="{44FA75C6-2A0C-4639-85D5-E38AB5193AC8}" presName="accentRepeatNode" presStyleLbl="solidFgAcc1" presStyleIdx="0" presStyleCnt="4"/>
      <dgm:spPr/>
    </dgm:pt>
    <dgm:pt modelId="{D8592296-01B4-4C1F-B490-0476A09042B3}" type="pres">
      <dgm:prSet presAssocID="{96704483-8F16-409B-BA4C-1E4EC534E475}" presName="text_2" presStyleLbl="node1" presStyleIdx="1" presStyleCnt="4">
        <dgm:presLayoutVars>
          <dgm:bulletEnabled val="1"/>
        </dgm:presLayoutVars>
      </dgm:prSet>
      <dgm:spPr/>
    </dgm:pt>
    <dgm:pt modelId="{56595994-5015-474E-838A-E0301F4FF583}" type="pres">
      <dgm:prSet presAssocID="{96704483-8F16-409B-BA4C-1E4EC534E475}" presName="accent_2" presStyleCnt="0"/>
      <dgm:spPr/>
    </dgm:pt>
    <dgm:pt modelId="{C065B687-39A3-46E3-8DC0-D78CAA13B02A}" type="pres">
      <dgm:prSet presAssocID="{96704483-8F16-409B-BA4C-1E4EC534E475}" presName="accentRepeatNode" presStyleLbl="solidFgAcc1" presStyleIdx="1" presStyleCnt="4"/>
      <dgm:spPr/>
    </dgm:pt>
    <dgm:pt modelId="{C185042C-0F1E-4C81-A3ED-94F12D6877E9}" type="pres">
      <dgm:prSet presAssocID="{C6E034B1-1A9C-43B5-BBCB-6A59D5CF445D}" presName="text_3" presStyleLbl="node1" presStyleIdx="2" presStyleCnt="4">
        <dgm:presLayoutVars>
          <dgm:bulletEnabled val="1"/>
        </dgm:presLayoutVars>
      </dgm:prSet>
      <dgm:spPr/>
    </dgm:pt>
    <dgm:pt modelId="{CAD7334A-F6BD-4E95-A490-34D06DEF2ABE}" type="pres">
      <dgm:prSet presAssocID="{C6E034B1-1A9C-43B5-BBCB-6A59D5CF445D}" presName="accent_3" presStyleCnt="0"/>
      <dgm:spPr/>
    </dgm:pt>
    <dgm:pt modelId="{7AD5B9D6-C607-4D57-97ED-DC326DA7451D}" type="pres">
      <dgm:prSet presAssocID="{C6E034B1-1A9C-43B5-BBCB-6A59D5CF445D}" presName="accentRepeatNode" presStyleLbl="solidFgAcc1" presStyleIdx="2" presStyleCnt="4"/>
      <dgm:spPr/>
    </dgm:pt>
    <dgm:pt modelId="{BFF6AB5F-85B4-4CD3-9F8B-62AD60D230C6}" type="pres">
      <dgm:prSet presAssocID="{DE34B135-8224-401A-9A4E-36290FB552E1}" presName="text_4" presStyleLbl="node1" presStyleIdx="3" presStyleCnt="4">
        <dgm:presLayoutVars>
          <dgm:bulletEnabled val="1"/>
        </dgm:presLayoutVars>
      </dgm:prSet>
      <dgm:spPr/>
    </dgm:pt>
    <dgm:pt modelId="{27EEBF86-D05D-442E-AA5C-A79B527063F6}" type="pres">
      <dgm:prSet presAssocID="{DE34B135-8224-401A-9A4E-36290FB552E1}" presName="accent_4" presStyleCnt="0"/>
      <dgm:spPr/>
    </dgm:pt>
    <dgm:pt modelId="{8F9C7D76-1493-4FCA-A85D-5CA99848D4D4}" type="pres">
      <dgm:prSet presAssocID="{DE34B135-8224-401A-9A4E-36290FB552E1}" presName="accentRepeatNode" presStyleLbl="solidFgAcc1" presStyleIdx="3" presStyleCnt="4"/>
      <dgm:spPr/>
    </dgm:pt>
  </dgm:ptLst>
  <dgm:cxnLst>
    <dgm:cxn modelId="{39BA7808-CECE-4CEC-803D-92B0F3767206}" type="presOf" srcId="{02557A0D-F9C0-46F3-AB16-1949DA4A0EF6}" destId="{B519CF84-539B-4F9F-A36D-017C0E1068DB}" srcOrd="0" destOrd="0" presId="urn:microsoft.com/office/officeart/2008/layout/VerticalCurvedList"/>
    <dgm:cxn modelId="{F5AF9C08-37BD-4A25-AFD5-80C3AE9974D1}" type="presOf" srcId="{DE34B135-8224-401A-9A4E-36290FB552E1}" destId="{BFF6AB5F-85B4-4CD3-9F8B-62AD60D230C6}" srcOrd="0" destOrd="0" presId="urn:microsoft.com/office/officeart/2008/layout/VerticalCurvedList"/>
    <dgm:cxn modelId="{B45B861C-ECE4-4944-8A81-2361A1B9A285}" type="presOf" srcId="{2AF6E4B9-13F6-45EB-8F80-2CE55825CAF1}" destId="{4D3BEBD6-8AE1-4A78-AB65-58DA167F35ED}" srcOrd="0" destOrd="0" presId="urn:microsoft.com/office/officeart/2008/layout/VerticalCurvedList"/>
    <dgm:cxn modelId="{7A37133A-5FDF-4A4F-92C3-A96940FCF5E0}" srcId="{2AF6E4B9-13F6-45EB-8F80-2CE55825CAF1}" destId="{C6E034B1-1A9C-43B5-BBCB-6A59D5CF445D}" srcOrd="2" destOrd="0" parTransId="{586C5424-9D83-4A82-95FA-25694B0D3C5D}" sibTransId="{AACCA055-4DED-4514-972D-57671C351ED8}"/>
    <dgm:cxn modelId="{53A6B07A-2FCF-41E6-AD77-07D3924E2E42}" type="presOf" srcId="{C6E034B1-1A9C-43B5-BBCB-6A59D5CF445D}" destId="{C185042C-0F1E-4C81-A3ED-94F12D6877E9}" srcOrd="0" destOrd="0" presId="urn:microsoft.com/office/officeart/2008/layout/VerticalCurvedList"/>
    <dgm:cxn modelId="{267651A0-9ADC-4C4B-B89E-3ECD6B369BA8}" srcId="{2AF6E4B9-13F6-45EB-8F80-2CE55825CAF1}" destId="{DE34B135-8224-401A-9A4E-36290FB552E1}" srcOrd="3" destOrd="0" parTransId="{A50A8745-ECEA-4DA3-890D-362312EDCEE3}" sibTransId="{B7908461-848E-4571-A432-6CB9F72133C5}"/>
    <dgm:cxn modelId="{8D4C02B1-429C-444F-98DE-D69C65A05F98}" srcId="{2AF6E4B9-13F6-45EB-8F80-2CE55825CAF1}" destId="{96704483-8F16-409B-BA4C-1E4EC534E475}" srcOrd="1" destOrd="0" parTransId="{0B43DBFF-74C7-4048-8A29-5ACC8505474A}" sibTransId="{715480EB-3F03-4169-8662-7AB1CCC2DFAE}"/>
    <dgm:cxn modelId="{5AC174B2-9520-4EF9-AA2E-82AB09C85B73}" srcId="{2AF6E4B9-13F6-45EB-8F80-2CE55825CAF1}" destId="{44FA75C6-2A0C-4639-85D5-E38AB5193AC8}" srcOrd="0" destOrd="0" parTransId="{C984FC9F-5325-453B-88BD-2C03A9E17F04}" sibTransId="{02557A0D-F9C0-46F3-AB16-1949DA4A0EF6}"/>
    <dgm:cxn modelId="{50DF93D1-E0F8-4A51-BAC4-3D1C7A4A20BC}" type="presOf" srcId="{44FA75C6-2A0C-4639-85D5-E38AB5193AC8}" destId="{E886D20B-EEE0-4688-8CE9-975CCE51FE52}" srcOrd="0" destOrd="0" presId="urn:microsoft.com/office/officeart/2008/layout/VerticalCurvedList"/>
    <dgm:cxn modelId="{4E4E96D3-78D5-4F25-8DD2-8753CE3931DD}" type="presOf" srcId="{96704483-8F16-409B-BA4C-1E4EC534E475}" destId="{D8592296-01B4-4C1F-B490-0476A09042B3}" srcOrd="0" destOrd="0" presId="urn:microsoft.com/office/officeart/2008/layout/VerticalCurvedList"/>
    <dgm:cxn modelId="{F02381AD-B37A-4E77-BD99-4975BB244F2C}" type="presParOf" srcId="{4D3BEBD6-8AE1-4A78-AB65-58DA167F35ED}" destId="{2745A79D-77A8-4024-847B-0A6B1DE41C8E}" srcOrd="0" destOrd="0" presId="urn:microsoft.com/office/officeart/2008/layout/VerticalCurvedList"/>
    <dgm:cxn modelId="{932F432F-A91B-42F2-A8CB-CC5830C18482}" type="presParOf" srcId="{2745A79D-77A8-4024-847B-0A6B1DE41C8E}" destId="{B768CE3A-6F3E-4B8E-BA7B-49CAB48AD6D7}" srcOrd="0" destOrd="0" presId="urn:microsoft.com/office/officeart/2008/layout/VerticalCurvedList"/>
    <dgm:cxn modelId="{10826C27-5CDC-4E2B-80C4-EB32BC321C2F}" type="presParOf" srcId="{B768CE3A-6F3E-4B8E-BA7B-49CAB48AD6D7}" destId="{D1AC75D2-3E86-45E2-BCE2-EB8B5D25D5C5}" srcOrd="0" destOrd="0" presId="urn:microsoft.com/office/officeart/2008/layout/VerticalCurvedList"/>
    <dgm:cxn modelId="{1BACE5B7-A89D-4A9D-9ED9-70624298274D}" type="presParOf" srcId="{B768CE3A-6F3E-4B8E-BA7B-49CAB48AD6D7}" destId="{B519CF84-539B-4F9F-A36D-017C0E1068DB}" srcOrd="1" destOrd="0" presId="urn:microsoft.com/office/officeart/2008/layout/VerticalCurvedList"/>
    <dgm:cxn modelId="{58443509-37EB-472F-BD60-69BF38295738}" type="presParOf" srcId="{B768CE3A-6F3E-4B8E-BA7B-49CAB48AD6D7}" destId="{13656E8A-AD7F-4741-935D-2E6671E76EE8}" srcOrd="2" destOrd="0" presId="urn:microsoft.com/office/officeart/2008/layout/VerticalCurvedList"/>
    <dgm:cxn modelId="{56CBC5F1-F25D-4D0A-9267-FBE62B3999EC}" type="presParOf" srcId="{B768CE3A-6F3E-4B8E-BA7B-49CAB48AD6D7}" destId="{BC26CFA5-ABC3-4634-A9E8-CAD93CAC352E}" srcOrd="3" destOrd="0" presId="urn:microsoft.com/office/officeart/2008/layout/VerticalCurvedList"/>
    <dgm:cxn modelId="{905341A5-35C9-4BE9-AACA-707553709AFA}" type="presParOf" srcId="{2745A79D-77A8-4024-847B-0A6B1DE41C8E}" destId="{E886D20B-EEE0-4688-8CE9-975CCE51FE52}" srcOrd="1" destOrd="0" presId="urn:microsoft.com/office/officeart/2008/layout/VerticalCurvedList"/>
    <dgm:cxn modelId="{E29C6A47-FF3D-4967-A6A4-13F530F53E33}" type="presParOf" srcId="{2745A79D-77A8-4024-847B-0A6B1DE41C8E}" destId="{C03B687B-7C69-4153-AA44-FE3B88CF2D31}" srcOrd="2" destOrd="0" presId="urn:microsoft.com/office/officeart/2008/layout/VerticalCurvedList"/>
    <dgm:cxn modelId="{4358624A-9B87-44B4-AE11-E64B8168B571}" type="presParOf" srcId="{C03B687B-7C69-4153-AA44-FE3B88CF2D31}" destId="{8165C697-98E3-41DD-B298-E2EBB0C2906C}" srcOrd="0" destOrd="0" presId="urn:microsoft.com/office/officeart/2008/layout/VerticalCurvedList"/>
    <dgm:cxn modelId="{4808733D-10F2-4B2A-B15E-4A181559BA68}" type="presParOf" srcId="{2745A79D-77A8-4024-847B-0A6B1DE41C8E}" destId="{D8592296-01B4-4C1F-B490-0476A09042B3}" srcOrd="3" destOrd="0" presId="urn:microsoft.com/office/officeart/2008/layout/VerticalCurvedList"/>
    <dgm:cxn modelId="{15E7BF94-4F26-4C9D-B7A7-3AA8F06C9745}" type="presParOf" srcId="{2745A79D-77A8-4024-847B-0A6B1DE41C8E}" destId="{56595994-5015-474E-838A-E0301F4FF583}" srcOrd="4" destOrd="0" presId="urn:microsoft.com/office/officeart/2008/layout/VerticalCurvedList"/>
    <dgm:cxn modelId="{83B64744-81E4-4A7C-8C47-8570E36F6C3E}" type="presParOf" srcId="{56595994-5015-474E-838A-E0301F4FF583}" destId="{C065B687-39A3-46E3-8DC0-D78CAA13B02A}" srcOrd="0" destOrd="0" presId="urn:microsoft.com/office/officeart/2008/layout/VerticalCurvedList"/>
    <dgm:cxn modelId="{D5937544-BCC8-4F2A-BAA4-54A80389F84B}" type="presParOf" srcId="{2745A79D-77A8-4024-847B-0A6B1DE41C8E}" destId="{C185042C-0F1E-4C81-A3ED-94F12D6877E9}" srcOrd="5" destOrd="0" presId="urn:microsoft.com/office/officeart/2008/layout/VerticalCurvedList"/>
    <dgm:cxn modelId="{2F132BCB-4C7A-445F-B86A-B433C76EA0BC}" type="presParOf" srcId="{2745A79D-77A8-4024-847B-0A6B1DE41C8E}" destId="{CAD7334A-F6BD-4E95-A490-34D06DEF2ABE}" srcOrd="6" destOrd="0" presId="urn:microsoft.com/office/officeart/2008/layout/VerticalCurvedList"/>
    <dgm:cxn modelId="{816F4D58-10E2-4137-ADDE-EFE7E0D68910}" type="presParOf" srcId="{CAD7334A-F6BD-4E95-A490-34D06DEF2ABE}" destId="{7AD5B9D6-C607-4D57-97ED-DC326DA7451D}" srcOrd="0" destOrd="0" presId="urn:microsoft.com/office/officeart/2008/layout/VerticalCurvedList"/>
    <dgm:cxn modelId="{CF6CB8AC-6742-42A2-A085-D10503B146D2}" type="presParOf" srcId="{2745A79D-77A8-4024-847B-0A6B1DE41C8E}" destId="{BFF6AB5F-85B4-4CD3-9F8B-62AD60D230C6}" srcOrd="7" destOrd="0" presId="urn:microsoft.com/office/officeart/2008/layout/VerticalCurvedList"/>
    <dgm:cxn modelId="{F951FA89-C496-4A91-A0EC-AD1DAA452AC4}" type="presParOf" srcId="{2745A79D-77A8-4024-847B-0A6B1DE41C8E}" destId="{27EEBF86-D05D-442E-AA5C-A79B527063F6}" srcOrd="8" destOrd="0" presId="urn:microsoft.com/office/officeart/2008/layout/VerticalCurvedList"/>
    <dgm:cxn modelId="{A482AF6B-025B-4ADF-AC83-C4099C56AC2B}" type="presParOf" srcId="{27EEBF86-D05D-442E-AA5C-A79B527063F6}" destId="{8F9C7D76-1493-4FCA-A85D-5CA99848D4D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819DDB-6C39-44EE-8C76-7E450B8FD594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5C914C1-65A1-4BA0-9246-0EB7FE4AB475}">
      <dgm:prSet phldrT="[Текст]" custT="1"/>
      <dgm:spPr/>
      <dgm:t>
        <a:bodyPr/>
        <a:lstStyle/>
        <a:p>
          <a:r>
            <a:rPr lang="ru-RU" sz="1800" b="1" dirty="0"/>
            <a:t>Совместная деятельность педагога с ребенком, где, взаимодействуя с ребенком, он выполняет функции педагога: обучает ребенка чему-то новому</a:t>
          </a:r>
        </a:p>
      </dgm:t>
    </dgm:pt>
    <dgm:pt modelId="{9BD8B04F-B888-4279-B5F5-0BFF74E601D2}" type="parTrans" cxnId="{E56A241F-3692-4BD8-9331-03A97912946E}">
      <dgm:prSet/>
      <dgm:spPr/>
      <dgm:t>
        <a:bodyPr/>
        <a:lstStyle/>
        <a:p>
          <a:endParaRPr lang="ru-RU" sz="1800" b="1"/>
        </a:p>
      </dgm:t>
    </dgm:pt>
    <dgm:pt modelId="{51A532E5-67FA-46EB-9426-1310C9BA0F34}" type="sibTrans" cxnId="{E56A241F-3692-4BD8-9331-03A97912946E}">
      <dgm:prSet/>
      <dgm:spPr/>
      <dgm:t>
        <a:bodyPr/>
        <a:lstStyle/>
        <a:p>
          <a:endParaRPr lang="ru-RU" sz="1800" b="1"/>
        </a:p>
      </dgm:t>
    </dgm:pt>
    <dgm:pt modelId="{6AD76FE2-397A-421B-8314-2906DF435DC5}">
      <dgm:prSet phldrT="[Текст]" custT="1"/>
      <dgm:spPr/>
      <dgm:t>
        <a:bodyPr/>
        <a:lstStyle/>
        <a:p>
          <a:r>
            <a:rPr lang="ru-RU" sz="1800" b="1"/>
            <a:t>Совместная деятельность ребенка с педагогом, при которой ребенок и педагог - равноправные партнеры</a:t>
          </a:r>
          <a:endParaRPr lang="ru-RU" sz="1800" b="1" dirty="0"/>
        </a:p>
      </dgm:t>
    </dgm:pt>
    <dgm:pt modelId="{FCB89BC1-7F74-467D-9ACB-543F4D48CE06}" type="parTrans" cxnId="{28A08042-5BE1-43AA-86FC-6173D6A82D92}">
      <dgm:prSet/>
      <dgm:spPr/>
      <dgm:t>
        <a:bodyPr/>
        <a:lstStyle/>
        <a:p>
          <a:endParaRPr lang="ru-RU" sz="1800" b="1"/>
        </a:p>
      </dgm:t>
    </dgm:pt>
    <dgm:pt modelId="{8F391912-B835-4CBA-8008-B31FA99C71C6}" type="sibTrans" cxnId="{28A08042-5BE1-43AA-86FC-6173D6A82D92}">
      <dgm:prSet/>
      <dgm:spPr/>
      <dgm:t>
        <a:bodyPr/>
        <a:lstStyle/>
        <a:p>
          <a:endParaRPr lang="ru-RU" sz="1800" b="1"/>
        </a:p>
      </dgm:t>
    </dgm:pt>
    <dgm:pt modelId="{EFB86E93-794F-4230-8C7E-F0460C107D70}">
      <dgm:prSet phldrT="[Текст]" custT="1"/>
      <dgm:spPr/>
      <dgm:t>
        <a:bodyPr/>
        <a:lstStyle/>
        <a:p>
          <a:r>
            <a:rPr lang="ru-RU" sz="1800" b="1"/>
            <a:t>Совместная деятельность группы детей под руководством педагога, который на правах участника деятельности на всех этапах ее выполнения (от планирования до завершения) направляет совместную деятельность группы детей</a:t>
          </a:r>
          <a:endParaRPr lang="ru-RU" sz="1800" b="1" dirty="0"/>
        </a:p>
      </dgm:t>
    </dgm:pt>
    <dgm:pt modelId="{925560AF-C95A-4D2F-8316-4E2EB0F0D7C9}" type="parTrans" cxnId="{8B4C1F99-20F3-4CB6-949C-B9CDB10C3853}">
      <dgm:prSet/>
      <dgm:spPr/>
      <dgm:t>
        <a:bodyPr/>
        <a:lstStyle/>
        <a:p>
          <a:endParaRPr lang="ru-RU" sz="1800" b="1"/>
        </a:p>
      </dgm:t>
    </dgm:pt>
    <dgm:pt modelId="{F52CE2E6-34FC-42BE-ACC2-FC8351F734A5}" type="sibTrans" cxnId="{8B4C1F99-20F3-4CB6-949C-B9CDB10C3853}">
      <dgm:prSet/>
      <dgm:spPr/>
      <dgm:t>
        <a:bodyPr/>
        <a:lstStyle/>
        <a:p>
          <a:endParaRPr lang="ru-RU" sz="1800" b="1"/>
        </a:p>
      </dgm:t>
    </dgm:pt>
    <dgm:pt modelId="{D0DCB9AC-FE4C-40F7-BA1C-38499EF6AFDF}">
      <dgm:prSet phldrT="[Текст]" custT="1"/>
      <dgm:spPr/>
      <dgm:t>
        <a:bodyPr/>
        <a:lstStyle/>
        <a:p>
          <a:r>
            <a:rPr lang="ru-RU" sz="1800" b="1"/>
            <a:t>Совместная деятельность детей со сверстниками без участия педагога, но по его заданию. Педагог в этой ситуации не является участником деятельности, но выступает в роли ее организатора, ставящего задачу группе детей, тем самым, актуализируя лидерские ресурсы самих детей</a:t>
          </a:r>
          <a:endParaRPr lang="ru-RU" sz="1800" b="1" dirty="0"/>
        </a:p>
      </dgm:t>
    </dgm:pt>
    <dgm:pt modelId="{CA7D6820-A4C3-44A7-9CBE-CDECA4F77BE1}" type="parTrans" cxnId="{F6B0FE8E-2580-4355-A662-6D281268A4C2}">
      <dgm:prSet/>
      <dgm:spPr/>
      <dgm:t>
        <a:bodyPr/>
        <a:lstStyle/>
        <a:p>
          <a:endParaRPr lang="ru-RU" sz="1800" b="1"/>
        </a:p>
      </dgm:t>
    </dgm:pt>
    <dgm:pt modelId="{582619A2-E536-49C4-A228-E0FE569259F9}" type="sibTrans" cxnId="{F6B0FE8E-2580-4355-A662-6D281268A4C2}">
      <dgm:prSet/>
      <dgm:spPr/>
      <dgm:t>
        <a:bodyPr/>
        <a:lstStyle/>
        <a:p>
          <a:endParaRPr lang="ru-RU" sz="1800" b="1"/>
        </a:p>
      </dgm:t>
    </dgm:pt>
    <dgm:pt modelId="{32B10CD0-4223-4602-8DBD-C442259BE0CF}">
      <dgm:prSet phldrT="[Текст]" custT="1"/>
      <dgm:spPr/>
      <dgm:t>
        <a:bodyPr/>
        <a:lstStyle/>
        <a:p>
          <a:r>
            <a:rPr lang="ru-RU" sz="1800" b="1"/>
            <a:t>Самостоятельная, спонтанно возникающая, совместная деятельность детей </a:t>
          </a:r>
          <a:endParaRPr lang="ru-RU" sz="1800" b="1" dirty="0"/>
        </a:p>
      </dgm:t>
    </dgm:pt>
    <dgm:pt modelId="{B48679B1-FF1E-4779-AF61-AFE86772CBE6}" type="parTrans" cxnId="{15E656D4-CE74-4756-9F85-B5968D4AEDA4}">
      <dgm:prSet/>
      <dgm:spPr/>
      <dgm:t>
        <a:bodyPr/>
        <a:lstStyle/>
        <a:p>
          <a:endParaRPr lang="ru-RU" sz="1800" b="1"/>
        </a:p>
      </dgm:t>
    </dgm:pt>
    <dgm:pt modelId="{B36BE54F-1F59-4FF5-B581-A5EF6E9B0B72}" type="sibTrans" cxnId="{15E656D4-CE74-4756-9F85-B5968D4AEDA4}">
      <dgm:prSet/>
      <dgm:spPr/>
      <dgm:t>
        <a:bodyPr/>
        <a:lstStyle/>
        <a:p>
          <a:endParaRPr lang="ru-RU" sz="1800" b="1"/>
        </a:p>
      </dgm:t>
    </dgm:pt>
    <dgm:pt modelId="{28CD3EDF-B3ED-4BA9-B8F9-3F6460FAE561}" type="pres">
      <dgm:prSet presAssocID="{D1819DDB-6C39-44EE-8C76-7E450B8FD594}" presName="diagram" presStyleCnt="0">
        <dgm:presLayoutVars>
          <dgm:dir/>
          <dgm:resizeHandles val="exact"/>
        </dgm:presLayoutVars>
      </dgm:prSet>
      <dgm:spPr/>
    </dgm:pt>
    <dgm:pt modelId="{387E4D49-3950-4F65-AFB8-BD3BDAB2DD81}" type="pres">
      <dgm:prSet presAssocID="{55C914C1-65A1-4BA0-9246-0EB7FE4AB475}" presName="node" presStyleLbl="node1" presStyleIdx="0" presStyleCnt="5">
        <dgm:presLayoutVars>
          <dgm:bulletEnabled val="1"/>
        </dgm:presLayoutVars>
      </dgm:prSet>
      <dgm:spPr/>
    </dgm:pt>
    <dgm:pt modelId="{85598988-8FA3-4590-9970-0D78BAA925AF}" type="pres">
      <dgm:prSet presAssocID="{51A532E5-67FA-46EB-9426-1310C9BA0F34}" presName="sibTrans" presStyleCnt="0"/>
      <dgm:spPr/>
    </dgm:pt>
    <dgm:pt modelId="{21A292A6-9D5C-4FE6-BEC5-A136E04D298A}" type="pres">
      <dgm:prSet presAssocID="{6AD76FE2-397A-421B-8314-2906DF435DC5}" presName="node" presStyleLbl="node1" presStyleIdx="1" presStyleCnt="5">
        <dgm:presLayoutVars>
          <dgm:bulletEnabled val="1"/>
        </dgm:presLayoutVars>
      </dgm:prSet>
      <dgm:spPr/>
    </dgm:pt>
    <dgm:pt modelId="{B569B683-3E7A-4C98-A157-ECB8F07FEB71}" type="pres">
      <dgm:prSet presAssocID="{8F391912-B835-4CBA-8008-B31FA99C71C6}" presName="sibTrans" presStyleCnt="0"/>
      <dgm:spPr/>
    </dgm:pt>
    <dgm:pt modelId="{5ED0B102-5B87-48D4-959B-1E097F3A9853}" type="pres">
      <dgm:prSet presAssocID="{EFB86E93-794F-4230-8C7E-F0460C107D70}" presName="node" presStyleLbl="node1" presStyleIdx="2" presStyleCnt="5" custScaleX="153367">
        <dgm:presLayoutVars>
          <dgm:bulletEnabled val="1"/>
        </dgm:presLayoutVars>
      </dgm:prSet>
      <dgm:spPr/>
    </dgm:pt>
    <dgm:pt modelId="{E91D9225-27F0-4D0B-B926-F2716151DD5D}" type="pres">
      <dgm:prSet presAssocID="{F52CE2E6-34FC-42BE-ACC2-FC8351F734A5}" presName="sibTrans" presStyleCnt="0"/>
      <dgm:spPr/>
    </dgm:pt>
    <dgm:pt modelId="{F1CC0FFE-6FF3-4CE6-81A7-96A476CCFDAF}" type="pres">
      <dgm:prSet presAssocID="{D0DCB9AC-FE4C-40F7-BA1C-38499EF6AFDF}" presName="node" presStyleLbl="node1" presStyleIdx="3" presStyleCnt="5" custScaleX="172720">
        <dgm:presLayoutVars>
          <dgm:bulletEnabled val="1"/>
        </dgm:presLayoutVars>
      </dgm:prSet>
      <dgm:spPr/>
    </dgm:pt>
    <dgm:pt modelId="{FAFDDC5B-B080-46A7-8278-C5DE437599FE}" type="pres">
      <dgm:prSet presAssocID="{582619A2-E536-49C4-A228-E0FE569259F9}" presName="sibTrans" presStyleCnt="0"/>
      <dgm:spPr/>
    </dgm:pt>
    <dgm:pt modelId="{BD019F98-58FD-4F70-BCF7-784B2221CB2A}" type="pres">
      <dgm:prSet presAssocID="{32B10CD0-4223-4602-8DBD-C442259BE0CF}" presName="node" presStyleLbl="node1" presStyleIdx="4" presStyleCnt="5">
        <dgm:presLayoutVars>
          <dgm:bulletEnabled val="1"/>
        </dgm:presLayoutVars>
      </dgm:prSet>
      <dgm:spPr/>
    </dgm:pt>
  </dgm:ptLst>
  <dgm:cxnLst>
    <dgm:cxn modelId="{E56A241F-3692-4BD8-9331-03A97912946E}" srcId="{D1819DDB-6C39-44EE-8C76-7E450B8FD594}" destId="{55C914C1-65A1-4BA0-9246-0EB7FE4AB475}" srcOrd="0" destOrd="0" parTransId="{9BD8B04F-B888-4279-B5F5-0BFF74E601D2}" sibTransId="{51A532E5-67FA-46EB-9426-1310C9BA0F34}"/>
    <dgm:cxn modelId="{1AE73E20-CB38-49A8-83FF-E0892CAE0FF3}" type="presOf" srcId="{55C914C1-65A1-4BA0-9246-0EB7FE4AB475}" destId="{387E4D49-3950-4F65-AFB8-BD3BDAB2DD81}" srcOrd="0" destOrd="0" presId="urn:microsoft.com/office/officeart/2005/8/layout/default"/>
    <dgm:cxn modelId="{28A08042-5BE1-43AA-86FC-6173D6A82D92}" srcId="{D1819DDB-6C39-44EE-8C76-7E450B8FD594}" destId="{6AD76FE2-397A-421B-8314-2906DF435DC5}" srcOrd="1" destOrd="0" parTransId="{FCB89BC1-7F74-467D-9ACB-543F4D48CE06}" sibTransId="{8F391912-B835-4CBA-8008-B31FA99C71C6}"/>
    <dgm:cxn modelId="{51D6287C-7DEF-4A3D-BCE7-EDD39E2BE2AF}" type="presOf" srcId="{6AD76FE2-397A-421B-8314-2906DF435DC5}" destId="{21A292A6-9D5C-4FE6-BEC5-A136E04D298A}" srcOrd="0" destOrd="0" presId="urn:microsoft.com/office/officeart/2005/8/layout/default"/>
    <dgm:cxn modelId="{860FDB83-EFE1-451A-83ED-3EFEF819C654}" type="presOf" srcId="{D0DCB9AC-FE4C-40F7-BA1C-38499EF6AFDF}" destId="{F1CC0FFE-6FF3-4CE6-81A7-96A476CCFDAF}" srcOrd="0" destOrd="0" presId="urn:microsoft.com/office/officeart/2005/8/layout/default"/>
    <dgm:cxn modelId="{65014B84-7F23-4CC8-9637-3A7E5E5374B6}" type="presOf" srcId="{32B10CD0-4223-4602-8DBD-C442259BE0CF}" destId="{BD019F98-58FD-4F70-BCF7-784B2221CB2A}" srcOrd="0" destOrd="0" presId="urn:microsoft.com/office/officeart/2005/8/layout/default"/>
    <dgm:cxn modelId="{6743F186-1A51-4EE5-9952-E4F743031D4E}" type="presOf" srcId="{EFB86E93-794F-4230-8C7E-F0460C107D70}" destId="{5ED0B102-5B87-48D4-959B-1E097F3A9853}" srcOrd="0" destOrd="0" presId="urn:microsoft.com/office/officeart/2005/8/layout/default"/>
    <dgm:cxn modelId="{F6B0FE8E-2580-4355-A662-6D281268A4C2}" srcId="{D1819DDB-6C39-44EE-8C76-7E450B8FD594}" destId="{D0DCB9AC-FE4C-40F7-BA1C-38499EF6AFDF}" srcOrd="3" destOrd="0" parTransId="{CA7D6820-A4C3-44A7-9CBE-CDECA4F77BE1}" sibTransId="{582619A2-E536-49C4-A228-E0FE569259F9}"/>
    <dgm:cxn modelId="{8B4C1F99-20F3-4CB6-949C-B9CDB10C3853}" srcId="{D1819DDB-6C39-44EE-8C76-7E450B8FD594}" destId="{EFB86E93-794F-4230-8C7E-F0460C107D70}" srcOrd="2" destOrd="0" parTransId="{925560AF-C95A-4D2F-8316-4E2EB0F0D7C9}" sibTransId="{F52CE2E6-34FC-42BE-ACC2-FC8351F734A5}"/>
    <dgm:cxn modelId="{947468CD-0F2B-4E57-8112-F7DC951DF2DF}" type="presOf" srcId="{D1819DDB-6C39-44EE-8C76-7E450B8FD594}" destId="{28CD3EDF-B3ED-4BA9-B8F9-3F6460FAE561}" srcOrd="0" destOrd="0" presId="urn:microsoft.com/office/officeart/2005/8/layout/default"/>
    <dgm:cxn modelId="{15E656D4-CE74-4756-9F85-B5968D4AEDA4}" srcId="{D1819DDB-6C39-44EE-8C76-7E450B8FD594}" destId="{32B10CD0-4223-4602-8DBD-C442259BE0CF}" srcOrd="4" destOrd="0" parTransId="{B48679B1-FF1E-4779-AF61-AFE86772CBE6}" sibTransId="{B36BE54F-1F59-4FF5-B581-A5EF6E9B0B72}"/>
    <dgm:cxn modelId="{B2827F8B-51A3-481A-A05B-76D816DAE942}" type="presParOf" srcId="{28CD3EDF-B3ED-4BA9-B8F9-3F6460FAE561}" destId="{387E4D49-3950-4F65-AFB8-BD3BDAB2DD81}" srcOrd="0" destOrd="0" presId="urn:microsoft.com/office/officeart/2005/8/layout/default"/>
    <dgm:cxn modelId="{825011F1-A64A-41C8-8E71-7EBCF06C2000}" type="presParOf" srcId="{28CD3EDF-B3ED-4BA9-B8F9-3F6460FAE561}" destId="{85598988-8FA3-4590-9970-0D78BAA925AF}" srcOrd="1" destOrd="0" presId="urn:microsoft.com/office/officeart/2005/8/layout/default"/>
    <dgm:cxn modelId="{950E0953-B157-4AD8-B343-7B6E29A87F8E}" type="presParOf" srcId="{28CD3EDF-B3ED-4BA9-B8F9-3F6460FAE561}" destId="{21A292A6-9D5C-4FE6-BEC5-A136E04D298A}" srcOrd="2" destOrd="0" presId="urn:microsoft.com/office/officeart/2005/8/layout/default"/>
    <dgm:cxn modelId="{90AB9FAA-454A-4C76-AA10-485DA2178BEA}" type="presParOf" srcId="{28CD3EDF-B3ED-4BA9-B8F9-3F6460FAE561}" destId="{B569B683-3E7A-4C98-A157-ECB8F07FEB71}" srcOrd="3" destOrd="0" presId="urn:microsoft.com/office/officeart/2005/8/layout/default"/>
    <dgm:cxn modelId="{1DEDB536-80D1-4ED2-84A4-F6E648464D15}" type="presParOf" srcId="{28CD3EDF-B3ED-4BA9-B8F9-3F6460FAE561}" destId="{5ED0B102-5B87-48D4-959B-1E097F3A9853}" srcOrd="4" destOrd="0" presId="urn:microsoft.com/office/officeart/2005/8/layout/default"/>
    <dgm:cxn modelId="{BC50AF13-842F-49CE-A2F9-DA6110DE7A87}" type="presParOf" srcId="{28CD3EDF-B3ED-4BA9-B8F9-3F6460FAE561}" destId="{E91D9225-27F0-4D0B-B926-F2716151DD5D}" srcOrd="5" destOrd="0" presId="urn:microsoft.com/office/officeart/2005/8/layout/default"/>
    <dgm:cxn modelId="{B16627C9-BBF2-4BBA-AA8D-E00991ADFC18}" type="presParOf" srcId="{28CD3EDF-B3ED-4BA9-B8F9-3F6460FAE561}" destId="{F1CC0FFE-6FF3-4CE6-81A7-96A476CCFDAF}" srcOrd="6" destOrd="0" presId="urn:microsoft.com/office/officeart/2005/8/layout/default"/>
    <dgm:cxn modelId="{DD059830-5DF1-4F42-906F-DCD8DE0EB3F8}" type="presParOf" srcId="{28CD3EDF-B3ED-4BA9-B8F9-3F6460FAE561}" destId="{FAFDDC5B-B080-46A7-8278-C5DE437599FE}" srcOrd="7" destOrd="0" presId="urn:microsoft.com/office/officeart/2005/8/layout/default"/>
    <dgm:cxn modelId="{FDB762DB-C55A-4FF5-9CBC-2B1AE334F295}" type="presParOf" srcId="{28CD3EDF-B3ED-4BA9-B8F9-3F6460FAE561}" destId="{BD019F98-58FD-4F70-BCF7-784B2221CB2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E0ABC2-057F-4525-9820-A461C35BDE8A}" type="doc">
      <dgm:prSet loTypeId="urn:microsoft.com/office/officeart/2005/8/layout/vList5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0646E7D-B999-4F9B-B913-6B1FAE686B8B}">
      <dgm:prSet phldrT="[Текст]" custT="1"/>
      <dgm:spPr/>
      <dgm:t>
        <a:bodyPr/>
        <a:lstStyle/>
        <a:p>
          <a:r>
            <a:rPr lang="ru-RU" sz="2200" b="1">
              <a:latin typeface="+mn-lt"/>
              <a:cs typeface="Times New Roman" pitchFamily="18" charset="0"/>
            </a:rPr>
            <a:t>Создание условий</a:t>
          </a:r>
          <a:endParaRPr lang="ru-RU" sz="2200" b="1" dirty="0">
            <a:latin typeface="+mn-lt"/>
            <a:cs typeface="Times New Roman" pitchFamily="18" charset="0"/>
          </a:endParaRPr>
        </a:p>
      </dgm:t>
    </dgm:pt>
    <dgm:pt modelId="{772B185C-67B6-47D4-93C7-03D64F4AD0CE}" type="parTrans" cxnId="{FF30F046-6ADD-4ED3-B248-372B9FA7FDD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C8A532-912E-479A-AAC6-F424DEE01C21}" type="sibTrans" cxnId="{FF30F046-6ADD-4ED3-B248-372B9FA7FDD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19B1F6CA-CA64-49B4-9B0C-ADA1C8D5F6B7}">
      <dgm:prSet phldrT="[Текст]" custT="1"/>
      <dgm:spPr/>
      <dgm:t>
        <a:bodyPr/>
        <a:lstStyle/>
        <a:p>
          <a:r>
            <a:rPr lang="ru-RU" sz="1800" b="1" dirty="0">
              <a:latin typeface="+mn-lt"/>
              <a:cs typeface="Times New Roman" pitchFamily="18" charset="0"/>
            </a:rPr>
            <a:t>Разнообразный дидактический материал для развития речи: картины (предметные и сюжетные), серии картин, раскраски, детские рисунки</a:t>
          </a:r>
        </a:p>
      </dgm:t>
    </dgm:pt>
    <dgm:pt modelId="{C8B743D2-AF41-4ADE-8089-7F1A4B104702}" type="parTrans" cxnId="{CBDFCFC2-FBC1-4520-8CCB-6FBC92D36C8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6B609E2-E802-4CFB-9012-6B0F6EAD327A}" type="sibTrans" cxnId="{CBDFCFC2-FBC1-4520-8CCB-6FBC92D36C89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8AC52D3C-D84A-4669-8FD0-BA629F067467}">
      <dgm:prSet phldrT="[Текст]" custT="1"/>
      <dgm:spPr/>
      <dgm:t>
        <a:bodyPr/>
        <a:lstStyle/>
        <a:p>
          <a:r>
            <a:rPr lang="ru-RU" sz="1800" b="1" dirty="0">
              <a:latin typeface="+mn-lt"/>
              <a:cs typeface="Times New Roman" pitchFamily="18" charset="0"/>
            </a:rPr>
            <a:t>Альбомы с детскими фотографиями, отображающими различные события из жизни детей</a:t>
          </a:r>
        </a:p>
      </dgm:t>
    </dgm:pt>
    <dgm:pt modelId="{984B11D1-AB5C-41CE-887F-48069194656D}" type="parTrans" cxnId="{8F99BC7F-EF07-4D63-85E2-91A381AD8D2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CDBEC881-5A62-4108-9384-6810835C573F}" type="sibTrans" cxnId="{8F99BC7F-EF07-4D63-85E2-91A381AD8D2E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A6B92B9-19A3-4278-93C1-3286AB01BE78}">
      <dgm:prSet phldrT="[Текст]" custT="1"/>
      <dgm:spPr/>
      <dgm:t>
        <a:bodyPr/>
        <a:lstStyle/>
        <a:p>
          <a:r>
            <a:rPr lang="ru-RU" sz="2200" b="1">
              <a:latin typeface="+mn-lt"/>
              <a:cs typeface="Times New Roman" pitchFamily="18" charset="0"/>
            </a:rPr>
            <a:t>Позиция педагога</a:t>
          </a:r>
          <a:endParaRPr lang="ru-RU" sz="2200" b="1" dirty="0">
            <a:latin typeface="+mn-lt"/>
            <a:cs typeface="Times New Roman" pitchFamily="18" charset="0"/>
          </a:endParaRPr>
        </a:p>
      </dgm:t>
    </dgm:pt>
    <dgm:pt modelId="{58B09205-AF58-4D7F-B7F4-FC1079D649C9}" type="parTrans" cxnId="{9633D624-6578-4BFC-AF4A-D7FB902EEB0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84673B3-E2A5-433B-9D73-A2EAAD836A42}" type="sibTrans" cxnId="{9633D624-6578-4BFC-AF4A-D7FB902EEB0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A402875C-DBDB-48FE-9041-D4792D11B06A}">
      <dgm:prSet phldrT="[Текст]" custT="1"/>
      <dgm:spPr/>
      <dgm:t>
        <a:bodyPr/>
        <a:lstStyle/>
        <a:p>
          <a:r>
            <a:rPr lang="ru-RU" sz="1800" b="1" dirty="0">
              <a:latin typeface="+mn-lt"/>
              <a:cs typeface="Times New Roman" pitchFamily="18" charset="0"/>
            </a:rPr>
            <a:t>развивать активный и пассивный словарь детей, постоянно обогащать их словарный запас, поощрять к использованию новых слов</a:t>
          </a:r>
          <a:endParaRPr lang="ru-RU" sz="1800" dirty="0">
            <a:latin typeface="+mn-lt"/>
            <a:cs typeface="Times New Roman" pitchFamily="18" charset="0"/>
          </a:endParaRPr>
        </a:p>
      </dgm:t>
    </dgm:pt>
    <dgm:pt modelId="{1D0F523B-195F-4D97-8908-6934A3F807D5}" type="parTrans" cxnId="{B0B380B4-71E1-44CD-AFAA-BA46D381966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60D312FB-796E-432B-BC4D-4FE42244644C}" type="sibTrans" cxnId="{B0B380B4-71E1-44CD-AFAA-BA46D3819666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0033B4B6-8063-4B55-BED0-9871CA44038C}">
      <dgm:prSet phldrT="[Текст]" custT="1"/>
      <dgm:spPr/>
      <dgm:t>
        <a:bodyPr/>
        <a:lstStyle/>
        <a:p>
          <a:r>
            <a:rPr lang="ru-RU" sz="1800" b="1" dirty="0">
              <a:latin typeface="+mn-lt"/>
              <a:cs typeface="Times New Roman" pitchFamily="18" charset="0"/>
            </a:rPr>
            <a:t>Книжный уголок с богатым подбором художественной литературы для детей, а также познавательной образовательной детской литературы</a:t>
          </a:r>
        </a:p>
      </dgm:t>
    </dgm:pt>
    <dgm:pt modelId="{8DB4124C-2228-4822-A6C9-902760C9888E}" type="parTrans" cxnId="{CD70358A-B17F-46C0-A9D2-CC0966BFFA9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1F41710-BD7F-4F35-9D22-B0087B869C2A}" type="sibTrans" cxnId="{CD70358A-B17F-46C0-A9D2-CC0966BFFA90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D4B47D8-5D05-444B-8369-1AB6F4CFAC4F}">
      <dgm:prSet custT="1"/>
      <dgm:spPr/>
      <dgm:t>
        <a:bodyPr/>
        <a:lstStyle/>
        <a:p>
          <a:r>
            <a:rPr lang="ru-RU" sz="1800" b="1" dirty="0">
              <a:latin typeface="+mn-lt"/>
              <a:cs typeface="Times New Roman" pitchFamily="18" charset="0"/>
            </a:rPr>
            <a:t>ежедневно использовать в работе с детьми дидактические речевые игры, отгадывание загадок, применять пословицы и поговорки, образные выражения</a:t>
          </a:r>
        </a:p>
      </dgm:t>
    </dgm:pt>
    <dgm:pt modelId="{275E280D-B593-4696-BB5B-6F438BA38256}" type="parTrans" cxnId="{6E5365AA-4837-4175-B307-996555EEBD5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D7171EC-31DC-4E0E-A009-FA87A0245A47}" type="sibTrans" cxnId="{6E5365AA-4837-4175-B307-996555EEBD5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8022CC9-103B-4AEC-ACF3-3712ED24925A}">
      <dgm:prSet custT="1"/>
      <dgm:spPr/>
      <dgm:t>
        <a:bodyPr/>
        <a:lstStyle/>
        <a:p>
          <a:r>
            <a:rPr lang="ru-RU" sz="1800" b="1" dirty="0">
              <a:latin typeface="+mn-lt"/>
              <a:cs typeface="Times New Roman" pitchFamily="18" charset="0"/>
            </a:rPr>
            <a:t>в качестве одной из добрых традиций практиковать ежедневное чтение детям</a:t>
          </a:r>
        </a:p>
      </dgm:t>
    </dgm:pt>
    <dgm:pt modelId="{BE498270-A543-4676-8351-56EA94785CE2}" type="parTrans" cxnId="{ED803567-0C6B-4E05-8A41-5616F55F8E8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2AAB3DE-3665-49CE-886C-B0B65FDE06A0}" type="sibTrans" cxnId="{ED803567-0C6B-4E05-8A41-5616F55F8E8D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5D42808-F2A7-453A-8EF2-E99E760C04C6}">
      <dgm:prSet custT="1"/>
      <dgm:spPr/>
      <dgm:t>
        <a:bodyPr/>
        <a:lstStyle/>
        <a:p>
          <a:r>
            <a:rPr lang="ru-RU" sz="1800" b="1" dirty="0">
              <a:latin typeface="+mn-lt"/>
              <a:cs typeface="Times New Roman" pitchFamily="18" charset="0"/>
            </a:rPr>
            <a:t>поощрять стремление ребенка делать собственные умозаключения, внимательно выслушивать все его рассуждения, относиться к таким попыткам внимательно, с уважением</a:t>
          </a:r>
        </a:p>
      </dgm:t>
    </dgm:pt>
    <dgm:pt modelId="{3E13BEF1-EEBC-4B6B-B346-65F67AF2F295}" type="parTrans" cxnId="{ABBCCA26-77E7-465F-AF1C-07C194AFC16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85BF910-75A8-43A4-95ED-CE7D7D09231B}" type="sibTrans" cxnId="{ABBCCA26-77E7-465F-AF1C-07C194AFC165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EED9F19-2A5B-4B79-A68C-8A0519D25B7E}">
      <dgm:prSet custT="1"/>
      <dgm:spPr/>
      <dgm:t>
        <a:bodyPr/>
        <a:lstStyle/>
        <a:p>
          <a:r>
            <a:rPr lang="ru-RU" sz="1800" b="1" dirty="0">
              <a:latin typeface="+mn-lt"/>
              <a:cs typeface="Times New Roman" pitchFamily="18" charset="0"/>
            </a:rPr>
            <a:t>поддерживать стремление ребёнка рассказать о личном опыте, поделиться своими впечатлениями</a:t>
          </a:r>
        </a:p>
      </dgm:t>
    </dgm:pt>
    <dgm:pt modelId="{DD63F245-9342-40D0-A030-7466E3EF916B}" type="parTrans" cxnId="{321CB97F-CCDB-4634-AD2F-E9D5E750927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33061A32-84A6-4DAA-8133-4BED7953D4E1}" type="sibTrans" cxnId="{321CB97F-CCDB-4634-AD2F-E9D5E7509278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5EE8E01-4FF2-4535-8CFC-40775F3CA09A}" type="pres">
      <dgm:prSet presAssocID="{16E0ABC2-057F-4525-9820-A461C35BDE8A}" presName="Name0" presStyleCnt="0">
        <dgm:presLayoutVars>
          <dgm:dir/>
          <dgm:animLvl val="lvl"/>
          <dgm:resizeHandles val="exact"/>
        </dgm:presLayoutVars>
      </dgm:prSet>
      <dgm:spPr/>
    </dgm:pt>
    <dgm:pt modelId="{1BB981DC-DBF5-48C6-874F-61576D7C3CF3}" type="pres">
      <dgm:prSet presAssocID="{C0646E7D-B999-4F9B-B913-6B1FAE686B8B}" presName="linNode" presStyleCnt="0"/>
      <dgm:spPr/>
    </dgm:pt>
    <dgm:pt modelId="{1A9393B2-B0FC-441B-8815-37A4F54B12B5}" type="pres">
      <dgm:prSet presAssocID="{C0646E7D-B999-4F9B-B913-6B1FAE686B8B}" presName="parentText" presStyleLbl="node1" presStyleIdx="0" presStyleCnt="2" custScaleX="53116" custLinFactNeighborY="-294">
        <dgm:presLayoutVars>
          <dgm:chMax val="1"/>
          <dgm:bulletEnabled val="1"/>
        </dgm:presLayoutVars>
      </dgm:prSet>
      <dgm:spPr/>
    </dgm:pt>
    <dgm:pt modelId="{40A62457-473F-48FF-ACBD-38233E630070}" type="pres">
      <dgm:prSet presAssocID="{C0646E7D-B999-4F9B-B913-6B1FAE686B8B}" presName="descendantText" presStyleLbl="alignAccFollowNode1" presStyleIdx="0" presStyleCnt="2" custScaleX="134938" custScaleY="115500">
        <dgm:presLayoutVars>
          <dgm:bulletEnabled val="1"/>
        </dgm:presLayoutVars>
      </dgm:prSet>
      <dgm:spPr/>
    </dgm:pt>
    <dgm:pt modelId="{B1A173E4-F5D9-44C7-8BBF-7FF7E556BD52}" type="pres">
      <dgm:prSet presAssocID="{75C8A532-912E-479A-AAC6-F424DEE01C21}" presName="sp" presStyleCnt="0"/>
      <dgm:spPr/>
    </dgm:pt>
    <dgm:pt modelId="{E75580CE-2BD5-47C2-9039-3BF923D1E3CF}" type="pres">
      <dgm:prSet presAssocID="{5A6B92B9-19A3-4278-93C1-3286AB01BE78}" presName="linNode" presStyleCnt="0"/>
      <dgm:spPr/>
    </dgm:pt>
    <dgm:pt modelId="{5C33151A-5ED7-4C72-8A2F-810F6739261D}" type="pres">
      <dgm:prSet presAssocID="{5A6B92B9-19A3-4278-93C1-3286AB01BE78}" presName="parentText" presStyleLbl="node1" presStyleIdx="1" presStyleCnt="2" custScaleX="51515" custScaleY="145024">
        <dgm:presLayoutVars>
          <dgm:chMax val="1"/>
          <dgm:bulletEnabled val="1"/>
        </dgm:presLayoutVars>
      </dgm:prSet>
      <dgm:spPr/>
    </dgm:pt>
    <dgm:pt modelId="{1D7826A2-A1E5-4823-B334-8C4A965353E2}" type="pres">
      <dgm:prSet presAssocID="{5A6B92B9-19A3-4278-93C1-3286AB01BE78}" presName="descendantText" presStyleLbl="alignAccFollowNode1" presStyleIdx="1" presStyleCnt="2" custScaleX="129425" custScaleY="177258">
        <dgm:presLayoutVars>
          <dgm:bulletEnabled val="1"/>
        </dgm:presLayoutVars>
      </dgm:prSet>
      <dgm:spPr/>
    </dgm:pt>
  </dgm:ptLst>
  <dgm:cxnLst>
    <dgm:cxn modelId="{FE029D07-AFD8-4A95-AFF9-17E0E7CE7EA0}" type="presOf" srcId="{58022CC9-103B-4AEC-ACF3-3712ED24925A}" destId="{1D7826A2-A1E5-4823-B334-8C4A965353E2}" srcOrd="0" destOrd="2" presId="urn:microsoft.com/office/officeart/2005/8/layout/vList5"/>
    <dgm:cxn modelId="{C4F5FA07-B7D9-4D49-A8D3-C5AF5B41367E}" type="presOf" srcId="{5A6B92B9-19A3-4278-93C1-3286AB01BE78}" destId="{5C33151A-5ED7-4C72-8A2F-810F6739261D}" srcOrd="0" destOrd="0" presId="urn:microsoft.com/office/officeart/2005/8/layout/vList5"/>
    <dgm:cxn modelId="{01748A08-FFCF-4250-A644-802F909DDFAD}" type="presOf" srcId="{A402875C-DBDB-48FE-9041-D4792D11B06A}" destId="{1D7826A2-A1E5-4823-B334-8C4A965353E2}" srcOrd="0" destOrd="0" presId="urn:microsoft.com/office/officeart/2005/8/layout/vList5"/>
    <dgm:cxn modelId="{0499AC08-A0B3-43FA-91A5-AD1F84FFCD3D}" type="presOf" srcId="{8AC52D3C-D84A-4669-8FD0-BA629F067467}" destId="{40A62457-473F-48FF-ACBD-38233E630070}" srcOrd="0" destOrd="1" presId="urn:microsoft.com/office/officeart/2005/8/layout/vList5"/>
    <dgm:cxn modelId="{E829B10A-2DDB-41C9-8283-3EB3A83D109D}" type="presOf" srcId="{C0646E7D-B999-4F9B-B913-6B1FAE686B8B}" destId="{1A9393B2-B0FC-441B-8815-37A4F54B12B5}" srcOrd="0" destOrd="0" presId="urn:microsoft.com/office/officeart/2005/8/layout/vList5"/>
    <dgm:cxn modelId="{20DCEE12-E9CD-4960-B37F-2C0983F29F3C}" type="presOf" srcId="{16E0ABC2-057F-4525-9820-A461C35BDE8A}" destId="{B5EE8E01-4FF2-4535-8CFC-40775F3CA09A}" srcOrd="0" destOrd="0" presId="urn:microsoft.com/office/officeart/2005/8/layout/vList5"/>
    <dgm:cxn modelId="{C52BE320-064B-405D-8438-9FDE9963C06A}" type="presOf" srcId="{FEED9F19-2A5B-4B79-A68C-8A0519D25B7E}" destId="{1D7826A2-A1E5-4823-B334-8C4A965353E2}" srcOrd="0" destOrd="4" presId="urn:microsoft.com/office/officeart/2005/8/layout/vList5"/>
    <dgm:cxn modelId="{9633D624-6578-4BFC-AF4A-D7FB902EEB03}" srcId="{16E0ABC2-057F-4525-9820-A461C35BDE8A}" destId="{5A6B92B9-19A3-4278-93C1-3286AB01BE78}" srcOrd="1" destOrd="0" parTransId="{58B09205-AF58-4D7F-B7F4-FC1079D649C9}" sibTransId="{284673B3-E2A5-433B-9D73-A2EAAD836A42}"/>
    <dgm:cxn modelId="{ABBCCA26-77E7-465F-AF1C-07C194AFC165}" srcId="{5A6B92B9-19A3-4278-93C1-3286AB01BE78}" destId="{95D42808-F2A7-453A-8EF2-E99E760C04C6}" srcOrd="3" destOrd="0" parTransId="{3E13BEF1-EEBC-4B6B-B346-65F67AF2F295}" sibTransId="{485BF910-75A8-43A4-95ED-CE7D7D09231B}"/>
    <dgm:cxn modelId="{33A5FA36-E8C0-4A11-B567-110925C3C3E3}" type="presOf" srcId="{FD4B47D8-5D05-444B-8369-1AB6F4CFAC4F}" destId="{1D7826A2-A1E5-4823-B334-8C4A965353E2}" srcOrd="0" destOrd="1" presId="urn:microsoft.com/office/officeart/2005/8/layout/vList5"/>
    <dgm:cxn modelId="{FF30F046-6ADD-4ED3-B248-372B9FA7FDDF}" srcId="{16E0ABC2-057F-4525-9820-A461C35BDE8A}" destId="{C0646E7D-B999-4F9B-B913-6B1FAE686B8B}" srcOrd="0" destOrd="0" parTransId="{772B185C-67B6-47D4-93C7-03D64F4AD0CE}" sibTransId="{75C8A532-912E-479A-AAC6-F424DEE01C21}"/>
    <dgm:cxn modelId="{ED803567-0C6B-4E05-8A41-5616F55F8E8D}" srcId="{5A6B92B9-19A3-4278-93C1-3286AB01BE78}" destId="{58022CC9-103B-4AEC-ACF3-3712ED24925A}" srcOrd="2" destOrd="0" parTransId="{BE498270-A543-4676-8351-56EA94785CE2}" sibTransId="{32AAB3DE-3665-49CE-886C-B0B65FDE06A0}"/>
    <dgm:cxn modelId="{4F525B47-BEFC-46FF-832D-17B3D13BF00F}" type="presOf" srcId="{19B1F6CA-CA64-49B4-9B0C-ADA1C8D5F6B7}" destId="{40A62457-473F-48FF-ACBD-38233E630070}" srcOrd="0" destOrd="0" presId="urn:microsoft.com/office/officeart/2005/8/layout/vList5"/>
    <dgm:cxn modelId="{321CB97F-CCDB-4634-AD2F-E9D5E7509278}" srcId="{5A6B92B9-19A3-4278-93C1-3286AB01BE78}" destId="{FEED9F19-2A5B-4B79-A68C-8A0519D25B7E}" srcOrd="4" destOrd="0" parTransId="{DD63F245-9342-40D0-A030-7466E3EF916B}" sibTransId="{33061A32-84A6-4DAA-8133-4BED7953D4E1}"/>
    <dgm:cxn modelId="{8F99BC7F-EF07-4D63-85E2-91A381AD8D2E}" srcId="{C0646E7D-B999-4F9B-B913-6B1FAE686B8B}" destId="{8AC52D3C-D84A-4669-8FD0-BA629F067467}" srcOrd="1" destOrd="0" parTransId="{984B11D1-AB5C-41CE-887F-48069194656D}" sibTransId="{CDBEC881-5A62-4108-9384-6810835C573F}"/>
    <dgm:cxn modelId="{CD70358A-B17F-46C0-A9D2-CC0966BFFA90}" srcId="{C0646E7D-B999-4F9B-B913-6B1FAE686B8B}" destId="{0033B4B6-8063-4B55-BED0-9871CA44038C}" srcOrd="2" destOrd="0" parTransId="{8DB4124C-2228-4822-A6C9-902760C9888E}" sibTransId="{21F41710-BD7F-4F35-9D22-B0087B869C2A}"/>
    <dgm:cxn modelId="{6E5365AA-4837-4175-B307-996555EEBD5F}" srcId="{5A6B92B9-19A3-4278-93C1-3286AB01BE78}" destId="{FD4B47D8-5D05-444B-8369-1AB6F4CFAC4F}" srcOrd="1" destOrd="0" parTransId="{275E280D-B593-4696-BB5B-6F438BA38256}" sibTransId="{9D7171EC-31DC-4E0E-A009-FA87A0245A47}"/>
    <dgm:cxn modelId="{B0B380B4-71E1-44CD-AFAA-BA46D3819666}" srcId="{5A6B92B9-19A3-4278-93C1-3286AB01BE78}" destId="{A402875C-DBDB-48FE-9041-D4792D11B06A}" srcOrd="0" destOrd="0" parTransId="{1D0F523B-195F-4D97-8908-6934A3F807D5}" sibTransId="{60D312FB-796E-432B-BC4D-4FE42244644C}"/>
    <dgm:cxn modelId="{A2425CB6-BA0E-4514-8860-C809D4339E89}" type="presOf" srcId="{95D42808-F2A7-453A-8EF2-E99E760C04C6}" destId="{1D7826A2-A1E5-4823-B334-8C4A965353E2}" srcOrd="0" destOrd="3" presId="urn:microsoft.com/office/officeart/2005/8/layout/vList5"/>
    <dgm:cxn modelId="{CBDFCFC2-FBC1-4520-8CCB-6FBC92D36C89}" srcId="{C0646E7D-B999-4F9B-B913-6B1FAE686B8B}" destId="{19B1F6CA-CA64-49B4-9B0C-ADA1C8D5F6B7}" srcOrd="0" destOrd="0" parTransId="{C8B743D2-AF41-4ADE-8089-7F1A4B104702}" sibTransId="{A6B609E2-E802-4CFB-9012-6B0F6EAD327A}"/>
    <dgm:cxn modelId="{96B82CDE-5DF4-4A7E-8038-91571CD48EAA}" type="presOf" srcId="{0033B4B6-8063-4B55-BED0-9871CA44038C}" destId="{40A62457-473F-48FF-ACBD-38233E630070}" srcOrd="0" destOrd="2" presId="urn:microsoft.com/office/officeart/2005/8/layout/vList5"/>
    <dgm:cxn modelId="{A549A5DF-A3ED-4F33-ACA8-813A4F2C2859}" type="presParOf" srcId="{B5EE8E01-4FF2-4535-8CFC-40775F3CA09A}" destId="{1BB981DC-DBF5-48C6-874F-61576D7C3CF3}" srcOrd="0" destOrd="0" presId="urn:microsoft.com/office/officeart/2005/8/layout/vList5"/>
    <dgm:cxn modelId="{A3DC9E18-CAF4-4D7E-85AF-A1D35FA6D37F}" type="presParOf" srcId="{1BB981DC-DBF5-48C6-874F-61576D7C3CF3}" destId="{1A9393B2-B0FC-441B-8815-37A4F54B12B5}" srcOrd="0" destOrd="0" presId="urn:microsoft.com/office/officeart/2005/8/layout/vList5"/>
    <dgm:cxn modelId="{BC44AD08-05AF-42B5-81D6-B371955A5F8C}" type="presParOf" srcId="{1BB981DC-DBF5-48C6-874F-61576D7C3CF3}" destId="{40A62457-473F-48FF-ACBD-38233E630070}" srcOrd="1" destOrd="0" presId="urn:microsoft.com/office/officeart/2005/8/layout/vList5"/>
    <dgm:cxn modelId="{D3838932-83BC-4D25-A526-18A0EDA2FBAC}" type="presParOf" srcId="{B5EE8E01-4FF2-4535-8CFC-40775F3CA09A}" destId="{B1A173E4-F5D9-44C7-8BBF-7FF7E556BD52}" srcOrd="1" destOrd="0" presId="urn:microsoft.com/office/officeart/2005/8/layout/vList5"/>
    <dgm:cxn modelId="{E842C880-A99D-4F39-83D8-896033B1D948}" type="presParOf" srcId="{B5EE8E01-4FF2-4535-8CFC-40775F3CA09A}" destId="{E75580CE-2BD5-47C2-9039-3BF923D1E3CF}" srcOrd="2" destOrd="0" presId="urn:microsoft.com/office/officeart/2005/8/layout/vList5"/>
    <dgm:cxn modelId="{5CAE9579-AB52-4151-B4FA-03BA70C60E88}" type="presParOf" srcId="{E75580CE-2BD5-47C2-9039-3BF923D1E3CF}" destId="{5C33151A-5ED7-4C72-8A2F-810F6739261D}" srcOrd="0" destOrd="0" presId="urn:microsoft.com/office/officeart/2005/8/layout/vList5"/>
    <dgm:cxn modelId="{FC83A2F7-C466-44BA-90CB-3E5DB40253FF}" type="presParOf" srcId="{E75580CE-2BD5-47C2-9039-3BF923D1E3CF}" destId="{1D7826A2-A1E5-4823-B334-8C4A965353E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E0ABC2-057F-4525-9820-A461C35BDE8A}" type="doc">
      <dgm:prSet loTypeId="urn:microsoft.com/office/officeart/2005/8/layout/vList5" loCatId="list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0646E7D-B999-4F9B-B913-6B1FAE686B8B}">
      <dgm:prSet phldrT="[Текст]" custT="1"/>
      <dgm:spPr/>
      <dgm:t>
        <a:bodyPr/>
        <a:lstStyle/>
        <a:p>
          <a:r>
            <a:rPr lang="ru-RU" sz="2200" b="1" dirty="0">
              <a:latin typeface="+mn-lt"/>
              <a:cs typeface="Times New Roman" pitchFamily="18" charset="0"/>
            </a:rPr>
            <a:t>Создание условий</a:t>
          </a:r>
        </a:p>
      </dgm:t>
    </dgm:pt>
    <dgm:pt modelId="{772B185C-67B6-47D4-93C7-03D64F4AD0CE}" type="parTrans" cxnId="{FF30F046-6ADD-4ED3-B248-372B9FA7FDD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C8A532-912E-479A-AAC6-F424DEE01C21}" type="sibTrans" cxnId="{FF30F046-6ADD-4ED3-B248-372B9FA7FDD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A6B92B9-19A3-4278-93C1-3286AB01BE78}">
      <dgm:prSet phldrT="[Текст]" custT="1"/>
      <dgm:spPr/>
      <dgm:t>
        <a:bodyPr/>
        <a:lstStyle/>
        <a:p>
          <a:r>
            <a:rPr lang="ru-RU" sz="2200" b="1" dirty="0">
              <a:latin typeface="+mn-lt"/>
              <a:cs typeface="Times New Roman" pitchFamily="18" charset="0"/>
            </a:rPr>
            <a:t>Позиция педагога</a:t>
          </a:r>
        </a:p>
      </dgm:t>
    </dgm:pt>
    <dgm:pt modelId="{58B09205-AF58-4D7F-B7F4-FC1079D649C9}" type="parTrans" cxnId="{9633D624-6578-4BFC-AF4A-D7FB902EEB0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84673B3-E2A5-433B-9D73-A2EAAD836A42}" type="sibTrans" cxnId="{9633D624-6578-4BFC-AF4A-D7FB902EEB03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3233E13-EFCF-4360-9EDA-B7A610A7920E}">
      <dgm:prSet phldrT="[Текст]" custT="1"/>
      <dgm:spPr/>
      <dgm:t>
        <a:bodyPr/>
        <a:lstStyle/>
        <a:p>
          <a:r>
            <a:rPr lang="ru-RU" sz="2000" b="1" dirty="0">
              <a:latin typeface="+mn-lt"/>
              <a:cs typeface="Times New Roman" pitchFamily="18" charset="0"/>
            </a:rPr>
            <a:t>Организация образовательного процесса</a:t>
          </a:r>
        </a:p>
      </dgm:t>
    </dgm:pt>
    <dgm:pt modelId="{767066F7-4575-4402-B7B9-A8910F695645}" type="parTrans" cxnId="{497023FC-2FAA-4876-85A7-E4D5C6196FE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94B84208-1B00-4DFA-87EC-54E9B219CD47}" type="sibTrans" cxnId="{497023FC-2FAA-4876-85A7-E4D5C6196FEF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5F51CCD-C588-4E51-96FD-3F0DBAE838F9}">
      <dgm:prSet phldrT="[Текст]" custT="1"/>
      <dgm:spPr/>
      <dgm:t>
        <a:bodyPr/>
        <a:lstStyle/>
        <a:p>
          <a:r>
            <a:rPr lang="ru-RU" sz="2000" b="1" dirty="0">
              <a:latin typeface="+mn-lt"/>
              <a:cs typeface="Times New Roman" pitchFamily="18" charset="0"/>
            </a:rPr>
            <a:t>Использовать дидактические речевые игры при реализации всех образовательных областей</a:t>
          </a:r>
        </a:p>
      </dgm:t>
    </dgm:pt>
    <dgm:pt modelId="{6C066ACC-4421-4EDD-94AE-A4F9192ECB3C}" type="sibTrans" cxnId="{2605DE6D-A643-4154-B478-59F0DD9125B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13C0CF4-77A2-4E8F-8D63-FD94462BCAAE}" type="parTrans" cxnId="{2605DE6D-A643-4154-B478-59F0DD9125BB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FECBC58B-70FE-45BC-9E84-E73D04D1D57A}">
      <dgm:prSet phldrT="[Текст]" custT="1"/>
      <dgm:spPr/>
      <dgm:t>
        <a:bodyPr/>
        <a:lstStyle/>
        <a:p>
          <a:r>
            <a:rPr lang="ru-RU" sz="2000" b="1" dirty="0">
              <a:latin typeface="+mn-lt"/>
              <a:cs typeface="Times New Roman" pitchFamily="18" charset="0"/>
            </a:rPr>
            <a:t>Применять различные виды занятий (фронтальные, подгрупповые – работа в минигруппах, индивидуальные)</a:t>
          </a:r>
        </a:p>
      </dgm:t>
    </dgm:pt>
    <dgm:pt modelId="{36C4797B-BF76-4638-96F8-241171C3E0D8}" type="sibTrans" cxnId="{EE02F614-C43E-4067-ADAD-6AF51CAFAAB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46B1611-7930-4305-ADB9-61901DA3CAF5}" type="parTrans" cxnId="{EE02F614-C43E-4067-ADAD-6AF51CAFAABA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4A12647C-D573-4C3F-86A3-403FD37ED554}">
      <dgm:prSet phldrT="[Текст]" custT="1"/>
      <dgm:spPr/>
      <dgm:t>
        <a:bodyPr/>
        <a:lstStyle/>
        <a:p>
          <a:r>
            <a:rPr lang="ru-RU" sz="2000" b="1" dirty="0">
              <a:latin typeface="+mn-lt"/>
              <a:cs typeface="Times New Roman" pitchFamily="18" charset="0"/>
            </a:rPr>
            <a:t>Организовывать речевое общение детей во время занятий по всем направлениям развития детей </a:t>
          </a:r>
        </a:p>
      </dgm:t>
    </dgm:pt>
    <dgm:pt modelId="{8B172E85-864E-4FE8-8FDE-9FBFE3C9E014}" type="parTrans" cxnId="{499C0285-053D-4E4F-8E4C-2039AD75189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D1055F61-6A0B-4E4C-B28C-216D6A12E958}" type="sibTrans" cxnId="{499C0285-053D-4E4F-8E4C-2039AD751897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5EE8E01-4FF2-4535-8CFC-40775F3CA09A}" type="pres">
      <dgm:prSet presAssocID="{16E0ABC2-057F-4525-9820-A461C35BDE8A}" presName="Name0" presStyleCnt="0">
        <dgm:presLayoutVars>
          <dgm:dir/>
          <dgm:animLvl val="lvl"/>
          <dgm:resizeHandles val="exact"/>
        </dgm:presLayoutVars>
      </dgm:prSet>
      <dgm:spPr/>
    </dgm:pt>
    <dgm:pt modelId="{1BB981DC-DBF5-48C6-874F-61576D7C3CF3}" type="pres">
      <dgm:prSet presAssocID="{C0646E7D-B999-4F9B-B913-6B1FAE686B8B}" presName="linNode" presStyleCnt="0"/>
      <dgm:spPr/>
    </dgm:pt>
    <dgm:pt modelId="{1A9393B2-B0FC-441B-8815-37A4F54B12B5}" type="pres">
      <dgm:prSet presAssocID="{C0646E7D-B999-4F9B-B913-6B1FAE686B8B}" presName="parentText" presStyleLbl="node1" presStyleIdx="0" presStyleCnt="3" custScaleX="75443" custScaleY="48193" custLinFactNeighborX="25252" custLinFactNeighborY="-12">
        <dgm:presLayoutVars>
          <dgm:chMax val="1"/>
          <dgm:bulletEnabled val="1"/>
        </dgm:presLayoutVars>
      </dgm:prSet>
      <dgm:spPr/>
    </dgm:pt>
    <dgm:pt modelId="{B1A173E4-F5D9-44C7-8BBF-7FF7E556BD52}" type="pres">
      <dgm:prSet presAssocID="{75C8A532-912E-479A-AAC6-F424DEE01C21}" presName="sp" presStyleCnt="0"/>
      <dgm:spPr/>
    </dgm:pt>
    <dgm:pt modelId="{E75580CE-2BD5-47C2-9039-3BF923D1E3CF}" type="pres">
      <dgm:prSet presAssocID="{5A6B92B9-19A3-4278-93C1-3286AB01BE78}" presName="linNode" presStyleCnt="0"/>
      <dgm:spPr/>
    </dgm:pt>
    <dgm:pt modelId="{5C33151A-5ED7-4C72-8A2F-810F6739261D}" type="pres">
      <dgm:prSet presAssocID="{5A6B92B9-19A3-4278-93C1-3286AB01BE78}" presName="parentText" presStyleLbl="node1" presStyleIdx="1" presStyleCnt="3" custScaleX="69880" custScaleY="47612" custLinFactX="67585" custLinFactNeighborX="100000" custLinFactNeighborY="-53205">
        <dgm:presLayoutVars>
          <dgm:chMax val="1"/>
          <dgm:bulletEnabled val="1"/>
        </dgm:presLayoutVars>
      </dgm:prSet>
      <dgm:spPr/>
    </dgm:pt>
    <dgm:pt modelId="{46FD7097-2BFE-43C9-A5E1-391D9701C182}" type="pres">
      <dgm:prSet presAssocID="{284673B3-E2A5-433B-9D73-A2EAAD836A42}" presName="sp" presStyleCnt="0"/>
      <dgm:spPr/>
    </dgm:pt>
    <dgm:pt modelId="{72E883F8-9EC8-4822-A856-77F46EA1A8ED}" type="pres">
      <dgm:prSet presAssocID="{53233E13-EFCF-4360-9EDA-B7A610A7920E}" presName="linNode" presStyleCnt="0"/>
      <dgm:spPr/>
    </dgm:pt>
    <dgm:pt modelId="{04F21C6F-776A-4FC9-9413-326EA099CF16}" type="pres">
      <dgm:prSet presAssocID="{53233E13-EFCF-4360-9EDA-B7A610A7920E}" presName="parentText" presStyleLbl="node1" presStyleIdx="2" presStyleCnt="3" custScaleX="75827" custScaleY="109071" custLinFactNeighborX="-9762" custLinFactNeighborY="-38231">
        <dgm:presLayoutVars>
          <dgm:chMax val="1"/>
          <dgm:bulletEnabled val="1"/>
        </dgm:presLayoutVars>
      </dgm:prSet>
      <dgm:spPr/>
    </dgm:pt>
    <dgm:pt modelId="{036FBCA9-CFE9-4E12-8EC2-5B0ED82C6CA1}" type="pres">
      <dgm:prSet presAssocID="{53233E13-EFCF-4360-9EDA-B7A610A7920E}" presName="descendantText" presStyleLbl="alignAccFollowNode1" presStyleIdx="0" presStyleCnt="1" custScaleX="125711" custScaleY="123040" custLinFactNeighborX="1535" custLinFactNeighborY="-48769">
        <dgm:presLayoutVars>
          <dgm:bulletEnabled val="1"/>
        </dgm:presLayoutVars>
      </dgm:prSet>
      <dgm:spPr/>
    </dgm:pt>
  </dgm:ptLst>
  <dgm:cxnLst>
    <dgm:cxn modelId="{EE02F614-C43E-4067-ADAD-6AF51CAFAABA}" srcId="{53233E13-EFCF-4360-9EDA-B7A610A7920E}" destId="{FECBC58B-70FE-45BC-9E84-E73D04D1D57A}" srcOrd="0" destOrd="0" parTransId="{246B1611-7930-4305-ADB9-61901DA3CAF5}" sibTransId="{36C4797B-BF76-4638-96F8-241171C3E0D8}"/>
    <dgm:cxn modelId="{9633D624-6578-4BFC-AF4A-D7FB902EEB03}" srcId="{16E0ABC2-057F-4525-9820-A461C35BDE8A}" destId="{5A6B92B9-19A3-4278-93C1-3286AB01BE78}" srcOrd="1" destOrd="0" parTransId="{58B09205-AF58-4D7F-B7F4-FC1079D649C9}" sibTransId="{284673B3-E2A5-433B-9D73-A2EAAD836A42}"/>
    <dgm:cxn modelId="{63CC2560-3DE3-4A36-B83D-3C91B48377F0}" type="presOf" srcId="{FECBC58B-70FE-45BC-9E84-E73D04D1D57A}" destId="{036FBCA9-CFE9-4E12-8EC2-5B0ED82C6CA1}" srcOrd="0" destOrd="0" presId="urn:microsoft.com/office/officeart/2005/8/layout/vList5"/>
    <dgm:cxn modelId="{FF30F046-6ADD-4ED3-B248-372B9FA7FDDF}" srcId="{16E0ABC2-057F-4525-9820-A461C35BDE8A}" destId="{C0646E7D-B999-4F9B-B913-6B1FAE686B8B}" srcOrd="0" destOrd="0" parTransId="{772B185C-67B6-47D4-93C7-03D64F4AD0CE}" sibTransId="{75C8A532-912E-479A-AAC6-F424DEE01C21}"/>
    <dgm:cxn modelId="{F9E4FE68-9572-4C30-868E-4C777A508852}" type="presOf" srcId="{5A6B92B9-19A3-4278-93C1-3286AB01BE78}" destId="{5C33151A-5ED7-4C72-8A2F-810F6739261D}" srcOrd="0" destOrd="0" presId="urn:microsoft.com/office/officeart/2005/8/layout/vList5"/>
    <dgm:cxn modelId="{00DE4A6C-CCA9-4F21-B184-786DC6352C25}" type="presOf" srcId="{55F51CCD-C588-4E51-96FD-3F0DBAE838F9}" destId="{036FBCA9-CFE9-4E12-8EC2-5B0ED82C6CA1}" srcOrd="0" destOrd="1" presId="urn:microsoft.com/office/officeart/2005/8/layout/vList5"/>
    <dgm:cxn modelId="{2605DE6D-A643-4154-B478-59F0DD9125BB}" srcId="{53233E13-EFCF-4360-9EDA-B7A610A7920E}" destId="{55F51CCD-C588-4E51-96FD-3F0DBAE838F9}" srcOrd="1" destOrd="0" parTransId="{E13C0CF4-77A2-4E8F-8D63-FD94462BCAAE}" sibTransId="{6C066ACC-4421-4EDD-94AE-A4F9192ECB3C}"/>
    <dgm:cxn modelId="{BAF99F7D-04B3-40DD-8E50-7093667E62CF}" type="presOf" srcId="{16E0ABC2-057F-4525-9820-A461C35BDE8A}" destId="{B5EE8E01-4FF2-4535-8CFC-40775F3CA09A}" srcOrd="0" destOrd="0" presId="urn:microsoft.com/office/officeart/2005/8/layout/vList5"/>
    <dgm:cxn modelId="{499C0285-053D-4E4F-8E4C-2039AD751897}" srcId="{53233E13-EFCF-4360-9EDA-B7A610A7920E}" destId="{4A12647C-D573-4C3F-86A3-403FD37ED554}" srcOrd="2" destOrd="0" parTransId="{8B172E85-864E-4FE8-8FDE-9FBFE3C9E014}" sibTransId="{D1055F61-6A0B-4E4C-B28C-216D6A12E958}"/>
    <dgm:cxn modelId="{EC724FC1-1491-4A80-9B09-54B2A15AD5F8}" type="presOf" srcId="{53233E13-EFCF-4360-9EDA-B7A610A7920E}" destId="{04F21C6F-776A-4FC9-9413-326EA099CF16}" srcOrd="0" destOrd="0" presId="urn:microsoft.com/office/officeart/2005/8/layout/vList5"/>
    <dgm:cxn modelId="{408D54D9-8E5A-46B3-9270-A52A6B5F2589}" type="presOf" srcId="{C0646E7D-B999-4F9B-B913-6B1FAE686B8B}" destId="{1A9393B2-B0FC-441B-8815-37A4F54B12B5}" srcOrd="0" destOrd="0" presId="urn:microsoft.com/office/officeart/2005/8/layout/vList5"/>
    <dgm:cxn modelId="{E8EC9FE9-AE9B-4D19-A906-D0538AAD377E}" type="presOf" srcId="{4A12647C-D573-4C3F-86A3-403FD37ED554}" destId="{036FBCA9-CFE9-4E12-8EC2-5B0ED82C6CA1}" srcOrd="0" destOrd="2" presId="urn:microsoft.com/office/officeart/2005/8/layout/vList5"/>
    <dgm:cxn modelId="{497023FC-2FAA-4876-85A7-E4D5C6196FEF}" srcId="{16E0ABC2-057F-4525-9820-A461C35BDE8A}" destId="{53233E13-EFCF-4360-9EDA-B7A610A7920E}" srcOrd="2" destOrd="0" parTransId="{767066F7-4575-4402-B7B9-A8910F695645}" sibTransId="{94B84208-1B00-4DFA-87EC-54E9B219CD47}"/>
    <dgm:cxn modelId="{71490B06-4A7A-41F3-A686-BC52BBC8452C}" type="presParOf" srcId="{B5EE8E01-4FF2-4535-8CFC-40775F3CA09A}" destId="{1BB981DC-DBF5-48C6-874F-61576D7C3CF3}" srcOrd="0" destOrd="0" presId="urn:microsoft.com/office/officeart/2005/8/layout/vList5"/>
    <dgm:cxn modelId="{985866AD-2FA6-4AAB-95B8-D128C6773717}" type="presParOf" srcId="{1BB981DC-DBF5-48C6-874F-61576D7C3CF3}" destId="{1A9393B2-B0FC-441B-8815-37A4F54B12B5}" srcOrd="0" destOrd="0" presId="urn:microsoft.com/office/officeart/2005/8/layout/vList5"/>
    <dgm:cxn modelId="{9FD7F63D-76BB-4802-8B9D-76DCF4ED71DA}" type="presParOf" srcId="{B5EE8E01-4FF2-4535-8CFC-40775F3CA09A}" destId="{B1A173E4-F5D9-44C7-8BBF-7FF7E556BD52}" srcOrd="1" destOrd="0" presId="urn:microsoft.com/office/officeart/2005/8/layout/vList5"/>
    <dgm:cxn modelId="{9D822A34-EC36-4249-9890-47E33DE26401}" type="presParOf" srcId="{B5EE8E01-4FF2-4535-8CFC-40775F3CA09A}" destId="{E75580CE-2BD5-47C2-9039-3BF923D1E3CF}" srcOrd="2" destOrd="0" presId="urn:microsoft.com/office/officeart/2005/8/layout/vList5"/>
    <dgm:cxn modelId="{36B7F442-A52D-47D0-BF61-20C1C117CCAF}" type="presParOf" srcId="{E75580CE-2BD5-47C2-9039-3BF923D1E3CF}" destId="{5C33151A-5ED7-4C72-8A2F-810F6739261D}" srcOrd="0" destOrd="0" presId="urn:microsoft.com/office/officeart/2005/8/layout/vList5"/>
    <dgm:cxn modelId="{52D22739-102F-48CD-A872-A9A75CBE7409}" type="presParOf" srcId="{B5EE8E01-4FF2-4535-8CFC-40775F3CA09A}" destId="{46FD7097-2BFE-43C9-A5E1-391D9701C182}" srcOrd="3" destOrd="0" presId="urn:microsoft.com/office/officeart/2005/8/layout/vList5"/>
    <dgm:cxn modelId="{24F4B186-D2CE-48E8-B3A1-2A8FED9D9F5C}" type="presParOf" srcId="{B5EE8E01-4FF2-4535-8CFC-40775F3CA09A}" destId="{72E883F8-9EC8-4822-A856-77F46EA1A8ED}" srcOrd="4" destOrd="0" presId="urn:microsoft.com/office/officeart/2005/8/layout/vList5"/>
    <dgm:cxn modelId="{A363EFEF-725B-4626-B3D0-2987144377FA}" type="presParOf" srcId="{72E883F8-9EC8-4822-A856-77F46EA1A8ED}" destId="{04F21C6F-776A-4FC9-9413-326EA099CF16}" srcOrd="0" destOrd="0" presId="urn:microsoft.com/office/officeart/2005/8/layout/vList5"/>
    <dgm:cxn modelId="{8A52BE04-6F9B-4BA1-9C30-AF9709E4522B}" type="presParOf" srcId="{72E883F8-9EC8-4822-A856-77F46EA1A8ED}" destId="{036FBCA9-CFE9-4E12-8EC2-5B0ED82C6CA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F706F0F-34F6-4E53-956B-59B0306F2B37}" type="doc">
      <dgm:prSet loTypeId="urn:microsoft.com/office/officeart/2005/8/layout/matrix1" loCatId="matrix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44CFE9F1-48D4-40E3-92BE-4786090E65BE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b="1">
              <a:latin typeface="Calibri" panose="020F0502020204030204" pitchFamily="34" charset="0"/>
              <a:cs typeface="Calibri" panose="020F0502020204030204" pitchFamily="34" charset="0"/>
            </a:rPr>
            <a:t>Приоритетные направления воспитательной работы в Федеральном законе </a:t>
          </a:r>
        </a:p>
        <a:p>
          <a:pPr>
            <a:spcAft>
              <a:spcPts val="0"/>
            </a:spcAft>
          </a:pPr>
          <a:r>
            <a:rPr lang="ru-RU" sz="2000" b="1">
              <a:latin typeface="Calibri" panose="020F0502020204030204" pitchFamily="34" charset="0"/>
              <a:cs typeface="Calibri" panose="020F0502020204030204" pitchFamily="34" charset="0"/>
            </a:rPr>
            <a:t>«Об образовании в Российской Федерации</a:t>
          </a:r>
          <a:endParaRPr lang="ru-RU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19C294D-1CE7-4FA9-8164-08FF12E548CA}" type="parTrans" cxnId="{CF9E78A3-2587-4F6B-900A-359BE8ECF1D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8F1B2B6-E2F4-4797-806F-53EB5E9AA8AC}" type="sibTrans" cxnId="{CF9E78A3-2587-4F6B-900A-359BE8ECF1D4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3AB1166-19A3-496A-969B-EB38F9736694}">
      <dgm:prSet phldrT="[Текст]" custT="1"/>
      <dgm:spPr/>
      <dgm:t>
        <a:bodyPr anchor="t"/>
        <a:lstStyle/>
        <a:p>
          <a:pPr>
            <a:spcAft>
              <a:spcPts val="0"/>
            </a:spcAft>
          </a:pPr>
          <a:r>
            <a:rPr lang="ru-RU" sz="2000" b="1">
              <a:latin typeface="Calibri" panose="020F0502020204030204" pitchFamily="34" charset="0"/>
              <a:cs typeface="Calibri" panose="020F0502020204030204" pitchFamily="34" charset="0"/>
            </a:rPr>
            <a:t>Гражданское и патриотическое воспитание</a:t>
          </a:r>
          <a:endParaRPr lang="ru-RU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3C3FC04-60BD-4044-BCB0-C1BC1C204C06}" type="parTrans" cxnId="{DD7221FC-CD57-4E37-B777-9B9535D44686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19414E3-830A-495D-BC28-25B9AF5A9E68}" type="sibTrans" cxnId="{DD7221FC-CD57-4E37-B777-9B9535D44686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C94C76-EECF-4E2F-9EE4-D35D05EE3D98}">
      <dgm:prSet phldrT="[Текст]" custT="1"/>
      <dgm:spPr/>
      <dgm:t>
        <a:bodyPr anchor="t"/>
        <a:lstStyle/>
        <a:p>
          <a:pPr>
            <a:spcAft>
              <a:spcPts val="0"/>
            </a:spcAft>
          </a:pPr>
          <a:r>
            <a:rPr lang="ru-RU" sz="2000" b="1">
              <a:latin typeface="Calibri" panose="020F0502020204030204" pitchFamily="34" charset="0"/>
              <a:cs typeface="Calibri" panose="020F0502020204030204" pitchFamily="34" charset="0"/>
            </a:rPr>
            <a:t>Духовно-нравственное воспитание</a:t>
          </a:r>
          <a:endParaRPr lang="ru-RU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E0E160-D41D-493B-8E31-B509157DD81E}" type="parTrans" cxnId="{21389C64-B562-4C60-BB22-65CD7E0227A8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D2037B-904A-40EA-9517-A3454B272FC1}" type="sibTrans" cxnId="{21389C64-B562-4C60-BB22-65CD7E0227A8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BE5EE7-9ABB-4F70-9FBE-A6F8B08654D9}">
      <dgm:prSet phldrT="[Текст]" custT="1"/>
      <dgm:spPr/>
      <dgm:t>
        <a:bodyPr anchor="b"/>
        <a:lstStyle/>
        <a:p>
          <a:pPr>
            <a:spcAft>
              <a:spcPts val="0"/>
            </a:spcAft>
          </a:pPr>
          <a:r>
            <a:rPr lang="ru-RU" sz="2000" b="1">
              <a:latin typeface="Calibri" panose="020F0502020204030204" pitchFamily="34" charset="0"/>
              <a:cs typeface="Calibri" panose="020F0502020204030204" pitchFamily="34" charset="0"/>
            </a:rPr>
            <a:t>Становление экологического сознания (экологическое воспитание) </a:t>
          </a:r>
          <a:endParaRPr lang="ru-RU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765F5CF-B8B3-481D-88C6-133BBE53A458}" type="parTrans" cxnId="{E3D5C959-5AA3-48F4-956A-8CCB3C883BD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B5B3B9-1AC2-4F6F-BEF5-7C0AFD3F5DAC}" type="sibTrans" cxnId="{E3D5C959-5AA3-48F4-956A-8CCB3C883BD0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75761C-B462-4387-801C-E12A9D243698}">
      <dgm:prSet phldrT="[Текст]" custT="1"/>
      <dgm:spPr/>
      <dgm:t>
        <a:bodyPr anchor="b"/>
        <a:lstStyle/>
        <a:p>
          <a:pPr>
            <a:spcAft>
              <a:spcPts val="0"/>
            </a:spcAft>
          </a:pPr>
          <a:r>
            <a:rPr lang="ru-RU" sz="2000" b="1">
              <a:latin typeface="Calibri" panose="020F0502020204030204" pitchFamily="34" charset="0"/>
              <a:cs typeface="Calibri" panose="020F0502020204030204" pitchFamily="34" charset="0"/>
            </a:rPr>
            <a:t>Трудовое воспитание, уважение к труду и к результатам труда</a:t>
          </a:r>
          <a:endParaRPr lang="ru-RU" sz="2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F231C4-073C-4426-8B48-9511E9BAF483}" type="parTrans" cxnId="{904736C3-9613-45D0-A793-46015A1D8F6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36767E-C6DB-4D39-9BA0-8B867A4BA394}" type="sibTrans" cxnId="{904736C3-9613-45D0-A793-46015A1D8F6F}">
      <dgm:prSet/>
      <dgm:spPr/>
      <dgm:t>
        <a:bodyPr/>
        <a:lstStyle/>
        <a:p>
          <a:endParaRPr lang="ru-RU" sz="2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6681EB3-8FC6-40B9-AE44-383C1F5E2ACA}" type="pres">
      <dgm:prSet presAssocID="{EF706F0F-34F6-4E53-956B-59B0306F2B37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FF19859-77C4-4716-87AE-0BBD53BD1D1C}" type="pres">
      <dgm:prSet presAssocID="{EF706F0F-34F6-4E53-956B-59B0306F2B37}" presName="matrix" presStyleCnt="0"/>
      <dgm:spPr/>
    </dgm:pt>
    <dgm:pt modelId="{C0076DEB-5CE7-4EBB-A3C7-F0B79723187B}" type="pres">
      <dgm:prSet presAssocID="{EF706F0F-34F6-4E53-956B-59B0306F2B37}" presName="tile1" presStyleLbl="node1" presStyleIdx="0" presStyleCnt="4"/>
      <dgm:spPr/>
    </dgm:pt>
    <dgm:pt modelId="{A3017E1E-E56E-4952-B4AB-800345072ACA}" type="pres">
      <dgm:prSet presAssocID="{EF706F0F-34F6-4E53-956B-59B0306F2B3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457DA22-FDF3-42D3-A92C-263D782625BF}" type="pres">
      <dgm:prSet presAssocID="{EF706F0F-34F6-4E53-956B-59B0306F2B37}" presName="tile2" presStyleLbl="node1" presStyleIdx="1" presStyleCnt="4"/>
      <dgm:spPr/>
    </dgm:pt>
    <dgm:pt modelId="{3D0D74A2-9B6D-461E-844E-FFFB7C784B47}" type="pres">
      <dgm:prSet presAssocID="{EF706F0F-34F6-4E53-956B-59B0306F2B3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7B7D2C5-69FD-405C-9CBA-75322020A957}" type="pres">
      <dgm:prSet presAssocID="{EF706F0F-34F6-4E53-956B-59B0306F2B37}" presName="tile3" presStyleLbl="node1" presStyleIdx="2" presStyleCnt="4"/>
      <dgm:spPr/>
    </dgm:pt>
    <dgm:pt modelId="{B3D70261-3252-439E-BACB-9C4491D05D08}" type="pres">
      <dgm:prSet presAssocID="{EF706F0F-34F6-4E53-956B-59B0306F2B3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F010296-998F-4A65-8B56-FA2835AF1A35}" type="pres">
      <dgm:prSet presAssocID="{EF706F0F-34F6-4E53-956B-59B0306F2B37}" presName="tile4" presStyleLbl="node1" presStyleIdx="3" presStyleCnt="4" custLinFactNeighborX="0" custLinFactNeighborY="31509"/>
      <dgm:spPr/>
    </dgm:pt>
    <dgm:pt modelId="{809DB968-FF14-46D0-9DFE-11CFA457FBD7}" type="pres">
      <dgm:prSet presAssocID="{EF706F0F-34F6-4E53-956B-59B0306F2B3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D361052-E49F-478F-82B5-1FC33D62363E}" type="pres">
      <dgm:prSet presAssocID="{EF706F0F-34F6-4E53-956B-59B0306F2B37}" presName="centerTile" presStyleLbl="fgShp" presStyleIdx="0" presStyleCnt="1" custScaleX="200883" custScaleY="141700">
        <dgm:presLayoutVars>
          <dgm:chMax val="0"/>
          <dgm:chPref val="0"/>
        </dgm:presLayoutVars>
      </dgm:prSet>
      <dgm:spPr/>
    </dgm:pt>
  </dgm:ptLst>
  <dgm:cxnLst>
    <dgm:cxn modelId="{CA62D716-B8C0-40F6-946A-0C0218193C58}" type="presOf" srcId="{4275761C-B462-4387-801C-E12A9D243698}" destId="{809DB968-FF14-46D0-9DFE-11CFA457FBD7}" srcOrd="1" destOrd="0" presId="urn:microsoft.com/office/officeart/2005/8/layout/matrix1"/>
    <dgm:cxn modelId="{6E382B26-F6D2-4C30-AF0E-B38AAEE9DD89}" type="presOf" srcId="{EF706F0F-34F6-4E53-956B-59B0306F2B37}" destId="{16681EB3-8FC6-40B9-AE44-383C1F5E2ACA}" srcOrd="0" destOrd="0" presId="urn:microsoft.com/office/officeart/2005/8/layout/matrix1"/>
    <dgm:cxn modelId="{138C983B-70E1-4565-8ADC-951D41E258A9}" type="presOf" srcId="{44CFE9F1-48D4-40E3-92BE-4786090E65BE}" destId="{CD361052-E49F-478F-82B5-1FC33D62363E}" srcOrd="0" destOrd="0" presId="urn:microsoft.com/office/officeart/2005/8/layout/matrix1"/>
    <dgm:cxn modelId="{21389C64-B562-4C60-BB22-65CD7E0227A8}" srcId="{44CFE9F1-48D4-40E3-92BE-4786090E65BE}" destId="{D0C94C76-EECF-4E2F-9EE4-D35D05EE3D98}" srcOrd="1" destOrd="0" parTransId="{B1E0E160-D41D-493B-8E31-B509157DD81E}" sibTransId="{AFD2037B-904A-40EA-9517-A3454B272FC1}"/>
    <dgm:cxn modelId="{D259BC6E-2A9C-474F-998B-83CAB586FDB4}" type="presOf" srcId="{1EBE5EE7-9ABB-4F70-9FBE-A6F8B08654D9}" destId="{47B7D2C5-69FD-405C-9CBA-75322020A957}" srcOrd="0" destOrd="0" presId="urn:microsoft.com/office/officeart/2005/8/layout/matrix1"/>
    <dgm:cxn modelId="{3CB77356-6407-4088-9BDD-2C6DF1860EEF}" type="presOf" srcId="{D0C94C76-EECF-4E2F-9EE4-D35D05EE3D98}" destId="{3D0D74A2-9B6D-461E-844E-FFFB7C784B47}" srcOrd="1" destOrd="0" presId="urn:microsoft.com/office/officeart/2005/8/layout/matrix1"/>
    <dgm:cxn modelId="{E3D5C959-5AA3-48F4-956A-8CCB3C883BD0}" srcId="{44CFE9F1-48D4-40E3-92BE-4786090E65BE}" destId="{1EBE5EE7-9ABB-4F70-9FBE-A6F8B08654D9}" srcOrd="2" destOrd="0" parTransId="{D765F5CF-B8B3-481D-88C6-133BBE53A458}" sibTransId="{D0B5B3B9-1AC2-4F6F-BEF5-7C0AFD3F5DAC}"/>
    <dgm:cxn modelId="{A7779F97-E35E-45D0-859A-0E3D4D64C724}" type="presOf" srcId="{1EBE5EE7-9ABB-4F70-9FBE-A6F8B08654D9}" destId="{B3D70261-3252-439E-BACB-9C4491D05D08}" srcOrd="1" destOrd="0" presId="urn:microsoft.com/office/officeart/2005/8/layout/matrix1"/>
    <dgm:cxn modelId="{CF9E78A3-2587-4F6B-900A-359BE8ECF1D4}" srcId="{EF706F0F-34F6-4E53-956B-59B0306F2B37}" destId="{44CFE9F1-48D4-40E3-92BE-4786090E65BE}" srcOrd="0" destOrd="0" parTransId="{D19C294D-1CE7-4FA9-8164-08FF12E548CA}" sibTransId="{68F1B2B6-E2F4-4797-806F-53EB5E9AA8AC}"/>
    <dgm:cxn modelId="{904736C3-9613-45D0-A793-46015A1D8F6F}" srcId="{44CFE9F1-48D4-40E3-92BE-4786090E65BE}" destId="{4275761C-B462-4387-801C-E12A9D243698}" srcOrd="3" destOrd="0" parTransId="{D4F231C4-073C-4426-8B48-9511E9BAF483}" sibTransId="{1E36767E-C6DB-4D39-9BA0-8B867A4BA394}"/>
    <dgm:cxn modelId="{1F4739CB-4E6F-45B5-9D52-855B8B7495F2}" type="presOf" srcId="{4275761C-B462-4387-801C-E12A9D243698}" destId="{4F010296-998F-4A65-8B56-FA2835AF1A35}" srcOrd="0" destOrd="0" presId="urn:microsoft.com/office/officeart/2005/8/layout/matrix1"/>
    <dgm:cxn modelId="{08E168D2-757B-48FC-AD05-9F3E391F4355}" type="presOf" srcId="{33AB1166-19A3-496A-969B-EB38F9736694}" destId="{A3017E1E-E56E-4952-B4AB-800345072ACA}" srcOrd="1" destOrd="0" presId="urn:microsoft.com/office/officeart/2005/8/layout/matrix1"/>
    <dgm:cxn modelId="{636FECEB-96B7-4065-91A1-11BF75CA6461}" type="presOf" srcId="{33AB1166-19A3-496A-969B-EB38F9736694}" destId="{C0076DEB-5CE7-4EBB-A3C7-F0B79723187B}" srcOrd="0" destOrd="0" presId="urn:microsoft.com/office/officeart/2005/8/layout/matrix1"/>
    <dgm:cxn modelId="{5F5EDFF0-7EA1-4FC5-BA81-B5DCF7FB5167}" type="presOf" srcId="{D0C94C76-EECF-4E2F-9EE4-D35D05EE3D98}" destId="{A457DA22-FDF3-42D3-A92C-263D782625BF}" srcOrd="0" destOrd="0" presId="urn:microsoft.com/office/officeart/2005/8/layout/matrix1"/>
    <dgm:cxn modelId="{DD7221FC-CD57-4E37-B777-9B9535D44686}" srcId="{44CFE9F1-48D4-40E3-92BE-4786090E65BE}" destId="{33AB1166-19A3-496A-969B-EB38F9736694}" srcOrd="0" destOrd="0" parTransId="{F3C3FC04-60BD-4044-BCB0-C1BC1C204C06}" sibTransId="{219414E3-830A-495D-BC28-25B9AF5A9E68}"/>
    <dgm:cxn modelId="{51C06A83-F1E3-4173-B677-7F8362EDFB1B}" type="presParOf" srcId="{16681EB3-8FC6-40B9-AE44-383C1F5E2ACA}" destId="{0FF19859-77C4-4716-87AE-0BBD53BD1D1C}" srcOrd="0" destOrd="0" presId="urn:microsoft.com/office/officeart/2005/8/layout/matrix1"/>
    <dgm:cxn modelId="{F612703C-785C-44AE-847D-D674680841D9}" type="presParOf" srcId="{0FF19859-77C4-4716-87AE-0BBD53BD1D1C}" destId="{C0076DEB-5CE7-4EBB-A3C7-F0B79723187B}" srcOrd="0" destOrd="0" presId="urn:microsoft.com/office/officeart/2005/8/layout/matrix1"/>
    <dgm:cxn modelId="{F0EF1BE3-3352-4FD8-9B58-F1093533392C}" type="presParOf" srcId="{0FF19859-77C4-4716-87AE-0BBD53BD1D1C}" destId="{A3017E1E-E56E-4952-B4AB-800345072ACA}" srcOrd="1" destOrd="0" presId="urn:microsoft.com/office/officeart/2005/8/layout/matrix1"/>
    <dgm:cxn modelId="{1D2DA185-856F-4366-920A-62C50B9E56ED}" type="presParOf" srcId="{0FF19859-77C4-4716-87AE-0BBD53BD1D1C}" destId="{A457DA22-FDF3-42D3-A92C-263D782625BF}" srcOrd="2" destOrd="0" presId="urn:microsoft.com/office/officeart/2005/8/layout/matrix1"/>
    <dgm:cxn modelId="{78EE32BA-5E71-45E3-9AE0-7E0BDD8A1D6E}" type="presParOf" srcId="{0FF19859-77C4-4716-87AE-0BBD53BD1D1C}" destId="{3D0D74A2-9B6D-461E-844E-FFFB7C784B47}" srcOrd="3" destOrd="0" presId="urn:microsoft.com/office/officeart/2005/8/layout/matrix1"/>
    <dgm:cxn modelId="{43C8792A-A9CC-4A2E-B47A-D8B58C73C9D0}" type="presParOf" srcId="{0FF19859-77C4-4716-87AE-0BBD53BD1D1C}" destId="{47B7D2C5-69FD-405C-9CBA-75322020A957}" srcOrd="4" destOrd="0" presId="urn:microsoft.com/office/officeart/2005/8/layout/matrix1"/>
    <dgm:cxn modelId="{5B88C3C5-C999-4099-94C6-7C69DF24AD2B}" type="presParOf" srcId="{0FF19859-77C4-4716-87AE-0BBD53BD1D1C}" destId="{B3D70261-3252-439E-BACB-9C4491D05D08}" srcOrd="5" destOrd="0" presId="urn:microsoft.com/office/officeart/2005/8/layout/matrix1"/>
    <dgm:cxn modelId="{9C9D60AD-F25C-4E6D-818F-E0A644930F23}" type="presParOf" srcId="{0FF19859-77C4-4716-87AE-0BBD53BD1D1C}" destId="{4F010296-998F-4A65-8B56-FA2835AF1A35}" srcOrd="6" destOrd="0" presId="urn:microsoft.com/office/officeart/2005/8/layout/matrix1"/>
    <dgm:cxn modelId="{61A3E87C-0CA5-431B-81DB-5155A90379AD}" type="presParOf" srcId="{0FF19859-77C4-4716-87AE-0BBD53BD1D1C}" destId="{809DB968-FF14-46D0-9DFE-11CFA457FBD7}" srcOrd="7" destOrd="0" presId="urn:microsoft.com/office/officeart/2005/8/layout/matrix1"/>
    <dgm:cxn modelId="{BB204E16-E81D-4A71-8BC5-21084BE3EE2A}" type="presParOf" srcId="{16681EB3-8FC6-40B9-AE44-383C1F5E2ACA}" destId="{CD361052-E49F-478F-82B5-1FC33D62363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F54ADB2-B8F7-4294-B2F9-75E3DD716586}" type="doc">
      <dgm:prSet loTypeId="urn:microsoft.com/office/officeart/2005/8/layout/cycle2" loCatId="cycle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16A09C2E-F5E0-4576-A489-199DC4F39F11}">
      <dgm:prSet phldrT="[Текст]"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Умственное</a:t>
          </a:r>
        </a:p>
      </dgm:t>
    </dgm:pt>
    <dgm:pt modelId="{66B8D342-7374-491D-A0DC-E66CDF18F817}" type="parTrans" cxnId="{5BFFE642-F679-4601-B934-42509C6EBF4D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BA7BEC7E-6D28-4F29-80C9-7E1CA2CC096A}" type="sibTrans" cxnId="{5BFFE642-F679-4601-B934-42509C6EBF4D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0BC1AED9-4EC2-46AE-BB64-7D03DB5D7146}">
      <dgm:prSet phldrT="[Текст]"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Трудовое</a:t>
          </a:r>
        </a:p>
      </dgm:t>
    </dgm:pt>
    <dgm:pt modelId="{C48C279A-F8C3-4CB5-9671-8F4592E7EF08}" type="parTrans" cxnId="{D6026EDA-2A02-4E6D-9486-9480A2A493A0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3061335D-9171-4F26-9759-4B27DC1F9580}" type="sibTrans" cxnId="{D6026EDA-2A02-4E6D-9486-9480A2A493A0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3881DD7E-2B78-4216-8CE7-46E768403435}">
      <dgm:prSet phldrT="[Текст]"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Эстетическое</a:t>
          </a:r>
        </a:p>
      </dgm:t>
    </dgm:pt>
    <dgm:pt modelId="{EC8905D9-EE69-46FE-BDEE-C83411AC72CC}" type="parTrans" cxnId="{50B155CA-B4FA-42F9-8344-5C017251C7B0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68879FE6-4FA7-4676-9BE1-F62ACB0362CF}" type="sibTrans" cxnId="{50B155CA-B4FA-42F9-8344-5C017251C7B0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61C124B9-ACF8-46A3-A327-655CE7D9584B}">
      <dgm:prSet phldrT="[Текст]"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Физическое</a:t>
          </a:r>
        </a:p>
      </dgm:t>
    </dgm:pt>
    <dgm:pt modelId="{7C660059-118A-4746-B2F5-6B9042BBE1A2}" type="parTrans" cxnId="{0BB39A4B-458D-4E5F-BF61-7D56E5AB2FAB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3BA041A6-2C80-4B91-92A4-388A7181F0CA}" type="sibTrans" cxnId="{0BB39A4B-458D-4E5F-BF61-7D56E5AB2FAB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1CE3921B-5257-4FFE-99BF-B02553AF2B1D}">
      <dgm:prSet phldrT="[Текст]"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Духовно-нравственное</a:t>
          </a:r>
        </a:p>
      </dgm:t>
    </dgm:pt>
    <dgm:pt modelId="{F72DF5CC-56F7-4A76-A91D-73C63092942E}" type="parTrans" cxnId="{31F81684-CE58-43CD-8776-999BCA058EF7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B4122C28-A5F2-4850-85C8-6F8A4363AD31}" type="sibTrans" cxnId="{31F81684-CE58-43CD-8776-999BCA058EF7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DB59386A-A91F-4523-AA37-08A2FE02AD35}">
      <dgm:prSet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Патриотическое</a:t>
          </a:r>
        </a:p>
      </dgm:t>
    </dgm:pt>
    <dgm:pt modelId="{C120D73F-20D4-4E26-B119-9A60BAFA0B66}" type="parTrans" cxnId="{76D77572-E97B-49F6-A3E9-1228DF7BEB68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ECA47EF6-61B9-4719-A83F-7CA8F5CDE542}" type="sibTrans" cxnId="{76D77572-E97B-49F6-A3E9-1228DF7BEB68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7860C3B4-F6E3-4CEA-BE4E-56B7EAC580F8}">
      <dgm:prSet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Экономическое</a:t>
          </a:r>
        </a:p>
      </dgm:t>
    </dgm:pt>
    <dgm:pt modelId="{64F84B0A-C603-47A8-8118-CAF0ECF8F8CD}" type="parTrans" cxnId="{61A8DC74-7664-4682-B50F-30AD86060B3F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58A496A9-886A-4184-AEE1-030165F8A6C5}" type="sibTrans" cxnId="{61A8DC74-7664-4682-B50F-30AD86060B3F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A2C3B15A-1CC8-4CCF-A363-03DD19B74DFB}">
      <dgm:prSet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Финансовое</a:t>
          </a:r>
        </a:p>
      </dgm:t>
    </dgm:pt>
    <dgm:pt modelId="{FAE52505-5E85-4AC5-AE98-A51684E61FCC}" type="parTrans" cxnId="{86A6D16D-A12B-4B57-B528-0AD361B1063B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E0606BA7-0655-40D8-8FF0-4DE45E90A79C}" type="sibTrans" cxnId="{86A6D16D-A12B-4B57-B528-0AD361B1063B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54E2EF20-6213-4606-AF9D-6C09DDB21738}">
      <dgm:prSet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Правовое</a:t>
          </a:r>
        </a:p>
      </dgm:t>
    </dgm:pt>
    <dgm:pt modelId="{D1CF9354-A269-4777-8C3F-3AAAF0303E8E}" type="parTrans" cxnId="{DE3401FB-4736-40B0-8A1E-986BF5DC92A5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350995CE-6B14-4946-9B21-2F6F2E1AD93A}" type="sibTrans" cxnId="{DE3401FB-4736-40B0-8A1E-986BF5DC92A5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4B5E550D-7CCB-4DE4-AE52-6DDE4E7823AA}">
      <dgm:prSet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Экологическое</a:t>
          </a:r>
        </a:p>
      </dgm:t>
    </dgm:pt>
    <dgm:pt modelId="{28DF7B8A-5709-4E08-B227-871A2FAC7ECF}" type="parTrans" cxnId="{A8D36E08-9E91-47BC-8A16-981FEBB6903D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8A9A2B96-2270-4519-809A-3ABE2D8D504C}" type="sibTrans" cxnId="{A8D36E08-9E91-47BC-8A16-981FEBB6903D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57DB9A89-4D5C-4F47-A296-76691D00FA91}">
      <dgm:prSet custT="1"/>
      <dgm:spPr/>
      <dgm:t>
        <a:bodyPr/>
        <a:lstStyle/>
        <a:p>
          <a:r>
            <a:rPr lang="ru-RU" sz="1700" b="1" dirty="0">
              <a:latin typeface="Calibri" pitchFamily="34" charset="0"/>
              <a:cs typeface="Times New Roman" panose="02020603050405020304" pitchFamily="18" charset="0"/>
            </a:rPr>
            <a:t>Мультикультурное</a:t>
          </a:r>
        </a:p>
      </dgm:t>
    </dgm:pt>
    <dgm:pt modelId="{2E76EBD9-6B81-4D29-A5D8-D0D7E86036BD}" type="parTrans" cxnId="{7D8FCFBF-A1A0-49B8-A4E2-8F6460AEBE6C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CF0B424A-B4E8-464B-89CE-33BC85911124}" type="sibTrans" cxnId="{7D8FCFBF-A1A0-49B8-A4E2-8F6460AEBE6C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5600D6E0-9DFE-440B-A0A8-27EE03B5852D}">
      <dgm:prSet custT="1"/>
      <dgm:spPr/>
      <dgm:t>
        <a:bodyPr/>
        <a:lstStyle/>
        <a:p>
          <a:r>
            <a:rPr lang="ru-RU" sz="1800" b="1" dirty="0">
              <a:latin typeface="Calibri" pitchFamily="34" charset="0"/>
              <a:cs typeface="Times New Roman" panose="02020603050405020304" pitchFamily="18" charset="0"/>
            </a:rPr>
            <a:t>Гражданское</a:t>
          </a:r>
        </a:p>
      </dgm:t>
    </dgm:pt>
    <dgm:pt modelId="{197CD29D-E2BC-444B-B2F3-F8AF575009E6}" type="sibTrans" cxnId="{C970028C-3001-48C7-8FD3-371ED601AB40}">
      <dgm:prSet custT="1"/>
      <dgm:spPr/>
      <dgm:t>
        <a:bodyPr/>
        <a:lstStyle/>
        <a:p>
          <a:endParaRPr lang="ru-RU" sz="1800" b="1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9D909AB6-D6EE-498B-9BDB-419311C72AB2}" type="parTrans" cxnId="{C970028C-3001-48C7-8FD3-371ED601AB40}">
      <dgm:prSet/>
      <dgm:spPr/>
      <dgm:t>
        <a:bodyPr/>
        <a:lstStyle/>
        <a:p>
          <a:endParaRPr lang="ru-RU" sz="1800" b="1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gm:t>
    </dgm:pt>
    <dgm:pt modelId="{417698D7-A263-4C31-A5FC-EDED59186CE3}" type="pres">
      <dgm:prSet presAssocID="{6F54ADB2-B8F7-4294-B2F9-75E3DD716586}" presName="cycle" presStyleCnt="0">
        <dgm:presLayoutVars>
          <dgm:dir/>
          <dgm:resizeHandles val="exact"/>
        </dgm:presLayoutVars>
      </dgm:prSet>
      <dgm:spPr/>
    </dgm:pt>
    <dgm:pt modelId="{08C998E8-E1C5-459A-BC00-DA942DFC4C02}" type="pres">
      <dgm:prSet presAssocID="{16A09C2E-F5E0-4576-A489-199DC4F39F11}" presName="node" presStyleLbl="node1" presStyleIdx="0" presStyleCnt="12" custScaleX="403255" custScaleY="95331">
        <dgm:presLayoutVars>
          <dgm:bulletEnabled val="1"/>
        </dgm:presLayoutVars>
      </dgm:prSet>
      <dgm:spPr/>
    </dgm:pt>
    <dgm:pt modelId="{DEBE159F-D657-4C0C-B196-2FA8480166C7}" type="pres">
      <dgm:prSet presAssocID="{BA7BEC7E-6D28-4F29-80C9-7E1CA2CC096A}" presName="sibTrans" presStyleLbl="sibTrans2D1" presStyleIdx="0" presStyleCnt="12"/>
      <dgm:spPr/>
    </dgm:pt>
    <dgm:pt modelId="{90846714-B97F-4C60-9C38-4D11A300BD51}" type="pres">
      <dgm:prSet presAssocID="{BA7BEC7E-6D28-4F29-80C9-7E1CA2CC096A}" presName="connectorText" presStyleLbl="sibTrans2D1" presStyleIdx="0" presStyleCnt="12"/>
      <dgm:spPr/>
    </dgm:pt>
    <dgm:pt modelId="{BE2C5735-7985-4B3C-8928-BC715DE55767}" type="pres">
      <dgm:prSet presAssocID="{0BC1AED9-4EC2-46AE-BB64-7D03DB5D7146}" presName="node" presStyleLbl="node1" presStyleIdx="1" presStyleCnt="12" custScaleX="403255" custScaleY="95331" custRadScaleRad="142483" custRadScaleInc="163230">
        <dgm:presLayoutVars>
          <dgm:bulletEnabled val="1"/>
        </dgm:presLayoutVars>
      </dgm:prSet>
      <dgm:spPr/>
    </dgm:pt>
    <dgm:pt modelId="{ED1AD569-C189-43C4-8108-57B343A048DE}" type="pres">
      <dgm:prSet presAssocID="{3061335D-9171-4F26-9759-4B27DC1F9580}" presName="sibTrans" presStyleLbl="sibTrans2D1" presStyleIdx="1" presStyleCnt="12"/>
      <dgm:spPr/>
    </dgm:pt>
    <dgm:pt modelId="{6A218937-6BF1-43B0-BACE-8BD6956743EE}" type="pres">
      <dgm:prSet presAssocID="{3061335D-9171-4F26-9759-4B27DC1F9580}" presName="connectorText" presStyleLbl="sibTrans2D1" presStyleIdx="1" presStyleCnt="12"/>
      <dgm:spPr/>
    </dgm:pt>
    <dgm:pt modelId="{F07E6BFC-AC34-4C6F-9EB9-995FF92826C7}" type="pres">
      <dgm:prSet presAssocID="{3881DD7E-2B78-4216-8CE7-46E768403435}" presName="node" presStyleLbl="node1" presStyleIdx="2" presStyleCnt="12" custScaleX="403255" custScaleY="95331" custRadScaleRad="156477" custRadScaleInc="96523">
        <dgm:presLayoutVars>
          <dgm:bulletEnabled val="1"/>
        </dgm:presLayoutVars>
      </dgm:prSet>
      <dgm:spPr/>
    </dgm:pt>
    <dgm:pt modelId="{D5DFEAEE-21BD-41AE-8C16-D878A14EF305}" type="pres">
      <dgm:prSet presAssocID="{68879FE6-4FA7-4676-9BE1-F62ACB0362CF}" presName="sibTrans" presStyleLbl="sibTrans2D1" presStyleIdx="2" presStyleCnt="12"/>
      <dgm:spPr/>
    </dgm:pt>
    <dgm:pt modelId="{3C6ACCE3-1180-42B1-93AC-AA310A673616}" type="pres">
      <dgm:prSet presAssocID="{68879FE6-4FA7-4676-9BE1-F62ACB0362CF}" presName="connectorText" presStyleLbl="sibTrans2D1" presStyleIdx="2" presStyleCnt="12"/>
      <dgm:spPr/>
    </dgm:pt>
    <dgm:pt modelId="{5D05FE81-0885-47B9-9EA5-2E440B9D2AC8}" type="pres">
      <dgm:prSet presAssocID="{61C124B9-ACF8-46A3-A327-655CE7D9584B}" presName="node" presStyleLbl="node1" presStyleIdx="3" presStyleCnt="12" custScaleX="403255" custScaleY="95331" custRadScaleRad="170143" custRadScaleInc="8601">
        <dgm:presLayoutVars>
          <dgm:bulletEnabled val="1"/>
        </dgm:presLayoutVars>
      </dgm:prSet>
      <dgm:spPr/>
    </dgm:pt>
    <dgm:pt modelId="{AEA6749B-1CDA-4F24-BE96-82473A98350D}" type="pres">
      <dgm:prSet presAssocID="{3BA041A6-2C80-4B91-92A4-388A7181F0CA}" presName="sibTrans" presStyleLbl="sibTrans2D1" presStyleIdx="3" presStyleCnt="12"/>
      <dgm:spPr/>
    </dgm:pt>
    <dgm:pt modelId="{720503EB-E687-49A7-84B3-6B7CA5880B7D}" type="pres">
      <dgm:prSet presAssocID="{3BA041A6-2C80-4B91-92A4-388A7181F0CA}" presName="connectorText" presStyleLbl="sibTrans2D1" presStyleIdx="3" presStyleCnt="12"/>
      <dgm:spPr/>
    </dgm:pt>
    <dgm:pt modelId="{859B0CA9-0D75-44F5-AAAB-2F307B00EBCC}" type="pres">
      <dgm:prSet presAssocID="{1CE3921B-5257-4FFE-99BF-B02553AF2B1D}" presName="node" presStyleLbl="node1" presStyleIdx="4" presStyleCnt="12" custScaleX="403255" custScaleY="95331" custRadScaleRad="155807" custRadScaleInc="-76418">
        <dgm:presLayoutVars>
          <dgm:bulletEnabled val="1"/>
        </dgm:presLayoutVars>
      </dgm:prSet>
      <dgm:spPr/>
    </dgm:pt>
    <dgm:pt modelId="{1C4195D8-54EC-484B-91F0-F73A00ECA5B7}" type="pres">
      <dgm:prSet presAssocID="{B4122C28-A5F2-4850-85C8-6F8A4363AD31}" presName="sibTrans" presStyleLbl="sibTrans2D1" presStyleIdx="4" presStyleCnt="12"/>
      <dgm:spPr/>
    </dgm:pt>
    <dgm:pt modelId="{6242A78A-DC3A-4F64-A6B2-C5A23DFEAEE6}" type="pres">
      <dgm:prSet presAssocID="{B4122C28-A5F2-4850-85C8-6F8A4363AD31}" presName="connectorText" presStyleLbl="sibTrans2D1" presStyleIdx="4" presStyleCnt="12"/>
      <dgm:spPr/>
    </dgm:pt>
    <dgm:pt modelId="{CAD93AB2-98F2-4B17-97C8-FE448959D180}" type="pres">
      <dgm:prSet presAssocID="{DB59386A-A91F-4523-AA37-08A2FE02AD35}" presName="node" presStyleLbl="node1" presStyleIdx="5" presStyleCnt="12" custScaleX="403255" custScaleY="95331" custRadScaleRad="147066" custRadScaleInc="-147028">
        <dgm:presLayoutVars>
          <dgm:bulletEnabled val="1"/>
        </dgm:presLayoutVars>
      </dgm:prSet>
      <dgm:spPr/>
    </dgm:pt>
    <dgm:pt modelId="{75D5381A-1514-4C5D-94C2-ADE3F05CAD9D}" type="pres">
      <dgm:prSet presAssocID="{ECA47EF6-61B9-4719-A83F-7CA8F5CDE542}" presName="sibTrans" presStyleLbl="sibTrans2D1" presStyleIdx="5" presStyleCnt="12"/>
      <dgm:spPr/>
    </dgm:pt>
    <dgm:pt modelId="{1BBD208B-A334-435D-A90F-B3A8D29A3413}" type="pres">
      <dgm:prSet presAssocID="{ECA47EF6-61B9-4719-A83F-7CA8F5CDE542}" presName="connectorText" presStyleLbl="sibTrans2D1" presStyleIdx="5" presStyleCnt="12"/>
      <dgm:spPr/>
    </dgm:pt>
    <dgm:pt modelId="{DA17B033-0AE6-42B6-9783-FD5190940D74}" type="pres">
      <dgm:prSet presAssocID="{7860C3B4-F6E3-4CEA-BE4E-56B7EAC580F8}" presName="node" presStyleLbl="node1" presStyleIdx="6" presStyleCnt="12" custScaleX="403255" custScaleY="95331">
        <dgm:presLayoutVars>
          <dgm:bulletEnabled val="1"/>
        </dgm:presLayoutVars>
      </dgm:prSet>
      <dgm:spPr/>
    </dgm:pt>
    <dgm:pt modelId="{2D14BF94-63A5-47F9-A3FF-38FF124DB7A9}" type="pres">
      <dgm:prSet presAssocID="{58A496A9-886A-4184-AEE1-030165F8A6C5}" presName="sibTrans" presStyleLbl="sibTrans2D1" presStyleIdx="6" presStyleCnt="12"/>
      <dgm:spPr/>
    </dgm:pt>
    <dgm:pt modelId="{DBF4572B-50FB-4F6C-9F71-27D916A15C38}" type="pres">
      <dgm:prSet presAssocID="{58A496A9-886A-4184-AEE1-030165F8A6C5}" presName="connectorText" presStyleLbl="sibTrans2D1" presStyleIdx="6" presStyleCnt="12"/>
      <dgm:spPr/>
    </dgm:pt>
    <dgm:pt modelId="{A8319DD5-C360-466D-8264-305C5143AC8D}" type="pres">
      <dgm:prSet presAssocID="{A2C3B15A-1CC8-4CCF-A363-03DD19B74DFB}" presName="node" presStyleLbl="node1" presStyleIdx="7" presStyleCnt="12" custScaleX="403255" custScaleY="95331" custRadScaleRad="149907" custRadScaleInc="162282">
        <dgm:presLayoutVars>
          <dgm:bulletEnabled val="1"/>
        </dgm:presLayoutVars>
      </dgm:prSet>
      <dgm:spPr/>
    </dgm:pt>
    <dgm:pt modelId="{01D429E1-C23B-4527-A40B-419624B0EC17}" type="pres">
      <dgm:prSet presAssocID="{E0606BA7-0655-40D8-8FF0-4DE45E90A79C}" presName="sibTrans" presStyleLbl="sibTrans2D1" presStyleIdx="7" presStyleCnt="12"/>
      <dgm:spPr/>
    </dgm:pt>
    <dgm:pt modelId="{DC5EC38D-F055-48B4-9B6C-297BE1482A72}" type="pres">
      <dgm:prSet presAssocID="{E0606BA7-0655-40D8-8FF0-4DE45E90A79C}" presName="connectorText" presStyleLbl="sibTrans2D1" presStyleIdx="7" presStyleCnt="12"/>
      <dgm:spPr/>
    </dgm:pt>
    <dgm:pt modelId="{BF3AFF9E-FF97-41BA-9B7B-82D2E2D75122}" type="pres">
      <dgm:prSet presAssocID="{54E2EF20-6213-4606-AF9D-6C09DDB21738}" presName="node" presStyleLbl="node1" presStyleIdx="8" presStyleCnt="12" custScaleX="403255" custScaleY="95331" custRadScaleRad="159641" custRadScaleInc="87194">
        <dgm:presLayoutVars>
          <dgm:bulletEnabled val="1"/>
        </dgm:presLayoutVars>
      </dgm:prSet>
      <dgm:spPr/>
    </dgm:pt>
    <dgm:pt modelId="{B70EAE71-6E7D-42B6-AB34-2ACB764788A9}" type="pres">
      <dgm:prSet presAssocID="{350995CE-6B14-4946-9B21-2F6F2E1AD93A}" presName="sibTrans" presStyleLbl="sibTrans2D1" presStyleIdx="8" presStyleCnt="12"/>
      <dgm:spPr/>
    </dgm:pt>
    <dgm:pt modelId="{98C4379B-38E2-43C1-A4E3-365C388071FE}" type="pres">
      <dgm:prSet presAssocID="{350995CE-6B14-4946-9B21-2F6F2E1AD93A}" presName="connectorText" presStyleLbl="sibTrans2D1" presStyleIdx="8" presStyleCnt="12"/>
      <dgm:spPr/>
    </dgm:pt>
    <dgm:pt modelId="{24559EFD-9CC3-46C5-8CB4-A29F6FCC5F05}" type="pres">
      <dgm:prSet presAssocID="{4B5E550D-7CCB-4DE4-AE52-6DDE4E7823AA}" presName="node" presStyleLbl="node1" presStyleIdx="9" presStyleCnt="12" custScaleX="403255" custScaleY="95331" custRadScaleRad="181713" custRadScaleInc="-1646">
        <dgm:presLayoutVars>
          <dgm:bulletEnabled val="1"/>
        </dgm:presLayoutVars>
      </dgm:prSet>
      <dgm:spPr/>
    </dgm:pt>
    <dgm:pt modelId="{CF827905-BC63-4336-A50B-0FA04DC2E6E1}" type="pres">
      <dgm:prSet presAssocID="{8A9A2B96-2270-4519-809A-3ABE2D8D504C}" presName="sibTrans" presStyleLbl="sibTrans2D1" presStyleIdx="9" presStyleCnt="12"/>
      <dgm:spPr/>
    </dgm:pt>
    <dgm:pt modelId="{1119220D-9268-4DED-BBCD-5323E5D65D71}" type="pres">
      <dgm:prSet presAssocID="{8A9A2B96-2270-4519-809A-3ABE2D8D504C}" presName="connectorText" presStyleLbl="sibTrans2D1" presStyleIdx="9" presStyleCnt="12"/>
      <dgm:spPr/>
    </dgm:pt>
    <dgm:pt modelId="{C2FE6720-BE86-4AB0-81F0-8653005FA2C6}" type="pres">
      <dgm:prSet presAssocID="{57DB9A89-4D5C-4F47-A296-76691D00FA91}" presName="node" presStyleLbl="node1" presStyleIdx="10" presStyleCnt="12" custScaleX="403255" custScaleY="95331" custRadScaleRad="159205" custRadScaleInc="-90681">
        <dgm:presLayoutVars>
          <dgm:bulletEnabled val="1"/>
        </dgm:presLayoutVars>
      </dgm:prSet>
      <dgm:spPr/>
    </dgm:pt>
    <dgm:pt modelId="{83BE7AB8-4907-4CCC-BE62-1FCED0E11D17}" type="pres">
      <dgm:prSet presAssocID="{CF0B424A-B4E8-464B-89CE-33BC85911124}" presName="sibTrans" presStyleLbl="sibTrans2D1" presStyleIdx="10" presStyleCnt="12"/>
      <dgm:spPr/>
    </dgm:pt>
    <dgm:pt modelId="{C78B6EA8-12B4-47D4-AAFB-1C113642A828}" type="pres">
      <dgm:prSet presAssocID="{CF0B424A-B4E8-464B-89CE-33BC85911124}" presName="connectorText" presStyleLbl="sibTrans2D1" presStyleIdx="10" presStyleCnt="12"/>
      <dgm:spPr/>
    </dgm:pt>
    <dgm:pt modelId="{F8DA4B7E-BC9A-420E-ABB3-D883F23A2B99}" type="pres">
      <dgm:prSet presAssocID="{5600D6E0-9DFE-440B-A0A8-27EE03B5852D}" presName="node" presStyleLbl="node1" presStyleIdx="11" presStyleCnt="12" custScaleX="403255" custScaleY="95331" custRadScaleRad="148998" custRadScaleInc="-165549">
        <dgm:presLayoutVars>
          <dgm:bulletEnabled val="1"/>
        </dgm:presLayoutVars>
      </dgm:prSet>
      <dgm:spPr/>
    </dgm:pt>
    <dgm:pt modelId="{4B96C40B-12F6-46CA-8E68-632E9F47D3A2}" type="pres">
      <dgm:prSet presAssocID="{197CD29D-E2BC-444B-B2F3-F8AF575009E6}" presName="sibTrans" presStyleLbl="sibTrans2D1" presStyleIdx="11" presStyleCnt="12"/>
      <dgm:spPr/>
    </dgm:pt>
    <dgm:pt modelId="{5B991C19-62D3-4B53-A423-23F8A02F00FD}" type="pres">
      <dgm:prSet presAssocID="{197CD29D-E2BC-444B-B2F3-F8AF575009E6}" presName="connectorText" presStyleLbl="sibTrans2D1" presStyleIdx="11" presStyleCnt="12"/>
      <dgm:spPr/>
    </dgm:pt>
  </dgm:ptLst>
  <dgm:cxnLst>
    <dgm:cxn modelId="{A8D36E08-9E91-47BC-8A16-981FEBB6903D}" srcId="{6F54ADB2-B8F7-4294-B2F9-75E3DD716586}" destId="{4B5E550D-7CCB-4DE4-AE52-6DDE4E7823AA}" srcOrd="9" destOrd="0" parTransId="{28DF7B8A-5709-4E08-B227-871A2FAC7ECF}" sibTransId="{8A9A2B96-2270-4519-809A-3ABE2D8D504C}"/>
    <dgm:cxn modelId="{9E82A00A-E4AE-4691-A402-E7D0A7BA16D9}" type="presOf" srcId="{B4122C28-A5F2-4850-85C8-6F8A4363AD31}" destId="{6242A78A-DC3A-4F64-A6B2-C5A23DFEAEE6}" srcOrd="1" destOrd="0" presId="urn:microsoft.com/office/officeart/2005/8/layout/cycle2"/>
    <dgm:cxn modelId="{2E06CA0C-D4EE-4E62-89C3-7CC714EC691F}" type="presOf" srcId="{4B5E550D-7CCB-4DE4-AE52-6DDE4E7823AA}" destId="{24559EFD-9CC3-46C5-8CB4-A29F6FCC5F05}" srcOrd="0" destOrd="0" presId="urn:microsoft.com/office/officeart/2005/8/layout/cycle2"/>
    <dgm:cxn modelId="{C5D7B021-B5D8-4098-BDA3-856686293F53}" type="presOf" srcId="{350995CE-6B14-4946-9B21-2F6F2E1AD93A}" destId="{98C4379B-38E2-43C1-A4E3-365C388071FE}" srcOrd="1" destOrd="0" presId="urn:microsoft.com/office/officeart/2005/8/layout/cycle2"/>
    <dgm:cxn modelId="{1E0A4125-B973-49BD-B335-B775B77D1F8E}" type="presOf" srcId="{58A496A9-886A-4184-AEE1-030165F8A6C5}" destId="{2D14BF94-63A5-47F9-A3FF-38FF124DB7A9}" srcOrd="0" destOrd="0" presId="urn:microsoft.com/office/officeart/2005/8/layout/cycle2"/>
    <dgm:cxn modelId="{CB28E028-56E8-4F67-8052-4AC418074D40}" type="presOf" srcId="{3881DD7E-2B78-4216-8CE7-46E768403435}" destId="{F07E6BFC-AC34-4C6F-9EB9-995FF92826C7}" srcOrd="0" destOrd="0" presId="urn:microsoft.com/office/officeart/2005/8/layout/cycle2"/>
    <dgm:cxn modelId="{92A77934-0766-4147-B767-FD0CBC4E5B10}" type="presOf" srcId="{1CE3921B-5257-4FFE-99BF-B02553AF2B1D}" destId="{859B0CA9-0D75-44F5-AAAB-2F307B00EBCC}" srcOrd="0" destOrd="0" presId="urn:microsoft.com/office/officeart/2005/8/layout/cycle2"/>
    <dgm:cxn modelId="{AD680335-C071-4C74-ACB6-F9C49D690860}" type="presOf" srcId="{0BC1AED9-4EC2-46AE-BB64-7D03DB5D7146}" destId="{BE2C5735-7985-4B3C-8928-BC715DE55767}" srcOrd="0" destOrd="0" presId="urn:microsoft.com/office/officeart/2005/8/layout/cycle2"/>
    <dgm:cxn modelId="{C9BB4738-EB75-48C9-B8D3-8B6973B9DBC6}" type="presOf" srcId="{CF0B424A-B4E8-464B-89CE-33BC85911124}" destId="{83BE7AB8-4907-4CCC-BE62-1FCED0E11D17}" srcOrd="0" destOrd="0" presId="urn:microsoft.com/office/officeart/2005/8/layout/cycle2"/>
    <dgm:cxn modelId="{E471985C-D6FE-4A5E-9177-37B9F40FB69B}" type="presOf" srcId="{DB59386A-A91F-4523-AA37-08A2FE02AD35}" destId="{CAD93AB2-98F2-4B17-97C8-FE448959D180}" srcOrd="0" destOrd="0" presId="urn:microsoft.com/office/officeart/2005/8/layout/cycle2"/>
    <dgm:cxn modelId="{BF7FDC5E-EC5B-41E5-9A18-6A1D3958C79C}" type="presOf" srcId="{350995CE-6B14-4946-9B21-2F6F2E1AD93A}" destId="{B70EAE71-6E7D-42B6-AB34-2ACB764788A9}" srcOrd="0" destOrd="0" presId="urn:microsoft.com/office/officeart/2005/8/layout/cycle2"/>
    <dgm:cxn modelId="{5BFFE642-F679-4601-B934-42509C6EBF4D}" srcId="{6F54ADB2-B8F7-4294-B2F9-75E3DD716586}" destId="{16A09C2E-F5E0-4576-A489-199DC4F39F11}" srcOrd="0" destOrd="0" parTransId="{66B8D342-7374-491D-A0DC-E66CDF18F817}" sibTransId="{BA7BEC7E-6D28-4F29-80C9-7E1CA2CC096A}"/>
    <dgm:cxn modelId="{1F6EC844-1B71-43A3-BCE8-D87F96B13548}" type="presOf" srcId="{197CD29D-E2BC-444B-B2F3-F8AF575009E6}" destId="{4B96C40B-12F6-46CA-8E68-632E9F47D3A2}" srcOrd="0" destOrd="0" presId="urn:microsoft.com/office/officeart/2005/8/layout/cycle2"/>
    <dgm:cxn modelId="{AE639B48-0CB3-4286-856A-087B34D96FD3}" type="presOf" srcId="{8A9A2B96-2270-4519-809A-3ABE2D8D504C}" destId="{CF827905-BC63-4336-A50B-0FA04DC2E6E1}" srcOrd="0" destOrd="0" presId="urn:microsoft.com/office/officeart/2005/8/layout/cycle2"/>
    <dgm:cxn modelId="{23C2BB6A-25FB-4826-9204-63F3B99EA965}" type="presOf" srcId="{B4122C28-A5F2-4850-85C8-6F8A4363AD31}" destId="{1C4195D8-54EC-484B-91F0-F73A00ECA5B7}" srcOrd="0" destOrd="0" presId="urn:microsoft.com/office/officeart/2005/8/layout/cycle2"/>
    <dgm:cxn modelId="{0BB39A4B-458D-4E5F-BF61-7D56E5AB2FAB}" srcId="{6F54ADB2-B8F7-4294-B2F9-75E3DD716586}" destId="{61C124B9-ACF8-46A3-A327-655CE7D9584B}" srcOrd="3" destOrd="0" parTransId="{7C660059-118A-4746-B2F5-6B9042BBE1A2}" sibTransId="{3BA041A6-2C80-4B91-92A4-388A7181F0CA}"/>
    <dgm:cxn modelId="{86A6D16D-A12B-4B57-B528-0AD361B1063B}" srcId="{6F54ADB2-B8F7-4294-B2F9-75E3DD716586}" destId="{A2C3B15A-1CC8-4CCF-A363-03DD19B74DFB}" srcOrd="7" destOrd="0" parTransId="{FAE52505-5E85-4AC5-AE98-A51684E61FCC}" sibTransId="{E0606BA7-0655-40D8-8FF0-4DE45E90A79C}"/>
    <dgm:cxn modelId="{22B4EA51-ADF2-4692-BD83-54198F214F45}" type="presOf" srcId="{54E2EF20-6213-4606-AF9D-6C09DDB21738}" destId="{BF3AFF9E-FF97-41BA-9B7B-82D2E2D75122}" srcOrd="0" destOrd="0" presId="urn:microsoft.com/office/officeart/2005/8/layout/cycle2"/>
    <dgm:cxn modelId="{76D77572-E97B-49F6-A3E9-1228DF7BEB68}" srcId="{6F54ADB2-B8F7-4294-B2F9-75E3DD716586}" destId="{DB59386A-A91F-4523-AA37-08A2FE02AD35}" srcOrd="5" destOrd="0" parTransId="{C120D73F-20D4-4E26-B119-9A60BAFA0B66}" sibTransId="{ECA47EF6-61B9-4719-A83F-7CA8F5CDE542}"/>
    <dgm:cxn modelId="{61A8DC74-7664-4682-B50F-30AD86060B3F}" srcId="{6F54ADB2-B8F7-4294-B2F9-75E3DD716586}" destId="{7860C3B4-F6E3-4CEA-BE4E-56B7EAC580F8}" srcOrd="6" destOrd="0" parTransId="{64F84B0A-C603-47A8-8118-CAF0ECF8F8CD}" sibTransId="{58A496A9-886A-4184-AEE1-030165F8A6C5}"/>
    <dgm:cxn modelId="{34400F77-908E-4004-AFD2-CE5908859C3C}" type="presOf" srcId="{68879FE6-4FA7-4676-9BE1-F62ACB0362CF}" destId="{3C6ACCE3-1180-42B1-93AC-AA310A673616}" srcOrd="1" destOrd="0" presId="urn:microsoft.com/office/officeart/2005/8/layout/cycle2"/>
    <dgm:cxn modelId="{A134D058-DE25-4738-933D-60ECFC828DE1}" type="presOf" srcId="{ECA47EF6-61B9-4719-A83F-7CA8F5CDE542}" destId="{75D5381A-1514-4C5D-94C2-ADE3F05CAD9D}" srcOrd="0" destOrd="0" presId="urn:microsoft.com/office/officeart/2005/8/layout/cycle2"/>
    <dgm:cxn modelId="{A34BB87E-50B6-4AD9-ACA1-45D1E76DD789}" type="presOf" srcId="{197CD29D-E2BC-444B-B2F3-F8AF575009E6}" destId="{5B991C19-62D3-4B53-A423-23F8A02F00FD}" srcOrd="1" destOrd="0" presId="urn:microsoft.com/office/officeart/2005/8/layout/cycle2"/>
    <dgm:cxn modelId="{31F81684-CE58-43CD-8776-999BCA058EF7}" srcId="{6F54ADB2-B8F7-4294-B2F9-75E3DD716586}" destId="{1CE3921B-5257-4FFE-99BF-B02553AF2B1D}" srcOrd="4" destOrd="0" parTransId="{F72DF5CC-56F7-4A76-A91D-73C63092942E}" sibTransId="{B4122C28-A5F2-4850-85C8-6F8A4363AD31}"/>
    <dgm:cxn modelId="{C970028C-3001-48C7-8FD3-371ED601AB40}" srcId="{6F54ADB2-B8F7-4294-B2F9-75E3DD716586}" destId="{5600D6E0-9DFE-440B-A0A8-27EE03B5852D}" srcOrd="11" destOrd="0" parTransId="{9D909AB6-D6EE-498B-9BDB-419311C72AB2}" sibTransId="{197CD29D-E2BC-444B-B2F3-F8AF575009E6}"/>
    <dgm:cxn modelId="{8357498D-83E8-4BF7-8D51-1AE96A00A011}" type="presOf" srcId="{6F54ADB2-B8F7-4294-B2F9-75E3DD716586}" destId="{417698D7-A263-4C31-A5FC-EDED59186CE3}" srcOrd="0" destOrd="0" presId="urn:microsoft.com/office/officeart/2005/8/layout/cycle2"/>
    <dgm:cxn modelId="{2062709A-042A-4502-ACFE-6B0EE04BB4EF}" type="presOf" srcId="{E0606BA7-0655-40D8-8FF0-4DE45E90A79C}" destId="{01D429E1-C23B-4527-A40B-419624B0EC17}" srcOrd="0" destOrd="0" presId="urn:microsoft.com/office/officeart/2005/8/layout/cycle2"/>
    <dgm:cxn modelId="{3CF8E69D-E90E-4D12-B04B-9687CB901018}" type="presOf" srcId="{CF0B424A-B4E8-464B-89CE-33BC85911124}" destId="{C78B6EA8-12B4-47D4-AAFB-1C113642A828}" srcOrd="1" destOrd="0" presId="urn:microsoft.com/office/officeart/2005/8/layout/cycle2"/>
    <dgm:cxn modelId="{94C8FCA1-9030-457C-9A4D-2255D785A7CC}" type="presOf" srcId="{ECA47EF6-61B9-4719-A83F-7CA8F5CDE542}" destId="{1BBD208B-A334-435D-A90F-B3A8D29A3413}" srcOrd="1" destOrd="0" presId="urn:microsoft.com/office/officeart/2005/8/layout/cycle2"/>
    <dgm:cxn modelId="{8665F3B1-81C1-46E4-B8F8-4E3D6C505942}" type="presOf" srcId="{68879FE6-4FA7-4676-9BE1-F62ACB0362CF}" destId="{D5DFEAEE-21BD-41AE-8C16-D878A14EF305}" srcOrd="0" destOrd="0" presId="urn:microsoft.com/office/officeart/2005/8/layout/cycle2"/>
    <dgm:cxn modelId="{3C685EB2-206E-4237-895B-D4EEF20F5FAF}" type="presOf" srcId="{57DB9A89-4D5C-4F47-A296-76691D00FA91}" destId="{C2FE6720-BE86-4AB0-81F0-8653005FA2C6}" srcOrd="0" destOrd="0" presId="urn:microsoft.com/office/officeart/2005/8/layout/cycle2"/>
    <dgm:cxn modelId="{0B6028BA-E647-4B20-9383-40F00E2BABD4}" type="presOf" srcId="{58A496A9-886A-4184-AEE1-030165F8A6C5}" destId="{DBF4572B-50FB-4F6C-9F71-27D916A15C38}" srcOrd="1" destOrd="0" presId="urn:microsoft.com/office/officeart/2005/8/layout/cycle2"/>
    <dgm:cxn modelId="{7D8FCFBF-A1A0-49B8-A4E2-8F6460AEBE6C}" srcId="{6F54ADB2-B8F7-4294-B2F9-75E3DD716586}" destId="{57DB9A89-4D5C-4F47-A296-76691D00FA91}" srcOrd="10" destOrd="0" parTransId="{2E76EBD9-6B81-4D29-A5D8-D0D7E86036BD}" sibTransId="{CF0B424A-B4E8-464B-89CE-33BC85911124}"/>
    <dgm:cxn modelId="{AEA461C2-8E5E-47CE-9515-207D05393BEC}" type="presOf" srcId="{61C124B9-ACF8-46A3-A327-655CE7D9584B}" destId="{5D05FE81-0885-47B9-9EA5-2E440B9D2AC8}" srcOrd="0" destOrd="0" presId="urn:microsoft.com/office/officeart/2005/8/layout/cycle2"/>
    <dgm:cxn modelId="{32CC52C4-D3E1-4F56-B3BB-B808ECF11E2B}" type="presOf" srcId="{3BA041A6-2C80-4B91-92A4-388A7181F0CA}" destId="{720503EB-E687-49A7-84B3-6B7CA5880B7D}" srcOrd="1" destOrd="0" presId="urn:microsoft.com/office/officeart/2005/8/layout/cycle2"/>
    <dgm:cxn modelId="{204022CA-A9CE-40EF-9710-DE42EAB88003}" type="presOf" srcId="{A2C3B15A-1CC8-4CCF-A363-03DD19B74DFB}" destId="{A8319DD5-C360-466D-8264-305C5143AC8D}" srcOrd="0" destOrd="0" presId="urn:microsoft.com/office/officeart/2005/8/layout/cycle2"/>
    <dgm:cxn modelId="{50B155CA-B4FA-42F9-8344-5C017251C7B0}" srcId="{6F54ADB2-B8F7-4294-B2F9-75E3DD716586}" destId="{3881DD7E-2B78-4216-8CE7-46E768403435}" srcOrd="2" destOrd="0" parTransId="{EC8905D9-EE69-46FE-BDEE-C83411AC72CC}" sibTransId="{68879FE6-4FA7-4676-9BE1-F62ACB0362CF}"/>
    <dgm:cxn modelId="{066267CF-2CB9-4E26-8DE9-0B6654F9AB17}" type="presOf" srcId="{7860C3B4-F6E3-4CEA-BE4E-56B7EAC580F8}" destId="{DA17B033-0AE6-42B6-9783-FD5190940D74}" srcOrd="0" destOrd="0" presId="urn:microsoft.com/office/officeart/2005/8/layout/cycle2"/>
    <dgm:cxn modelId="{D6026EDA-2A02-4E6D-9486-9480A2A493A0}" srcId="{6F54ADB2-B8F7-4294-B2F9-75E3DD716586}" destId="{0BC1AED9-4EC2-46AE-BB64-7D03DB5D7146}" srcOrd="1" destOrd="0" parTransId="{C48C279A-F8C3-4CB5-9671-8F4592E7EF08}" sibTransId="{3061335D-9171-4F26-9759-4B27DC1F9580}"/>
    <dgm:cxn modelId="{8798C5DD-FED6-4A55-949E-B8BC9FEF6428}" type="presOf" srcId="{5600D6E0-9DFE-440B-A0A8-27EE03B5852D}" destId="{F8DA4B7E-BC9A-420E-ABB3-D883F23A2B99}" srcOrd="0" destOrd="0" presId="urn:microsoft.com/office/officeart/2005/8/layout/cycle2"/>
    <dgm:cxn modelId="{216921E0-E89D-4BC2-A549-C99CE5404726}" type="presOf" srcId="{3BA041A6-2C80-4B91-92A4-388A7181F0CA}" destId="{AEA6749B-1CDA-4F24-BE96-82473A98350D}" srcOrd="0" destOrd="0" presId="urn:microsoft.com/office/officeart/2005/8/layout/cycle2"/>
    <dgm:cxn modelId="{0C02F9E0-7191-4839-AA64-676CE1B68AEA}" type="presOf" srcId="{BA7BEC7E-6D28-4F29-80C9-7E1CA2CC096A}" destId="{DEBE159F-D657-4C0C-B196-2FA8480166C7}" srcOrd="0" destOrd="0" presId="urn:microsoft.com/office/officeart/2005/8/layout/cycle2"/>
    <dgm:cxn modelId="{65ED2CE8-1529-4E47-AA60-99686F8E78B5}" type="presOf" srcId="{E0606BA7-0655-40D8-8FF0-4DE45E90A79C}" destId="{DC5EC38D-F055-48B4-9B6C-297BE1482A72}" srcOrd="1" destOrd="0" presId="urn:microsoft.com/office/officeart/2005/8/layout/cycle2"/>
    <dgm:cxn modelId="{F28223EC-347A-46DB-AF98-F8D6E8F77D39}" type="presOf" srcId="{8A9A2B96-2270-4519-809A-3ABE2D8D504C}" destId="{1119220D-9268-4DED-BBCD-5323E5D65D71}" srcOrd="1" destOrd="0" presId="urn:microsoft.com/office/officeart/2005/8/layout/cycle2"/>
    <dgm:cxn modelId="{5527BDEF-BC42-4666-A756-B6D5A719C6A0}" type="presOf" srcId="{16A09C2E-F5E0-4576-A489-199DC4F39F11}" destId="{08C998E8-E1C5-459A-BC00-DA942DFC4C02}" srcOrd="0" destOrd="0" presId="urn:microsoft.com/office/officeart/2005/8/layout/cycle2"/>
    <dgm:cxn modelId="{8A236DF7-557E-4F27-B986-8023F324767E}" type="presOf" srcId="{3061335D-9171-4F26-9759-4B27DC1F9580}" destId="{6A218937-6BF1-43B0-BACE-8BD6956743EE}" srcOrd="1" destOrd="0" presId="urn:microsoft.com/office/officeart/2005/8/layout/cycle2"/>
    <dgm:cxn modelId="{EBF2E9FA-CDDE-432B-BDDF-029A03FB0122}" type="presOf" srcId="{BA7BEC7E-6D28-4F29-80C9-7E1CA2CC096A}" destId="{90846714-B97F-4C60-9C38-4D11A300BD51}" srcOrd="1" destOrd="0" presId="urn:microsoft.com/office/officeart/2005/8/layout/cycle2"/>
    <dgm:cxn modelId="{DE3401FB-4736-40B0-8A1E-986BF5DC92A5}" srcId="{6F54ADB2-B8F7-4294-B2F9-75E3DD716586}" destId="{54E2EF20-6213-4606-AF9D-6C09DDB21738}" srcOrd="8" destOrd="0" parTransId="{D1CF9354-A269-4777-8C3F-3AAAF0303E8E}" sibTransId="{350995CE-6B14-4946-9B21-2F6F2E1AD93A}"/>
    <dgm:cxn modelId="{C31A54FB-818B-4785-B854-7B1A47E8FEB6}" type="presOf" srcId="{3061335D-9171-4F26-9759-4B27DC1F9580}" destId="{ED1AD569-C189-43C4-8108-57B343A048DE}" srcOrd="0" destOrd="0" presId="urn:microsoft.com/office/officeart/2005/8/layout/cycle2"/>
    <dgm:cxn modelId="{3C64394B-9C2B-43AD-B93E-B6385C0811D7}" type="presParOf" srcId="{417698D7-A263-4C31-A5FC-EDED59186CE3}" destId="{08C998E8-E1C5-459A-BC00-DA942DFC4C02}" srcOrd="0" destOrd="0" presId="urn:microsoft.com/office/officeart/2005/8/layout/cycle2"/>
    <dgm:cxn modelId="{369C9B58-5121-469C-945E-7458CCDA93ED}" type="presParOf" srcId="{417698D7-A263-4C31-A5FC-EDED59186CE3}" destId="{DEBE159F-D657-4C0C-B196-2FA8480166C7}" srcOrd="1" destOrd="0" presId="urn:microsoft.com/office/officeart/2005/8/layout/cycle2"/>
    <dgm:cxn modelId="{E7398EEB-469B-4E81-8AA9-0F8D523B0E8C}" type="presParOf" srcId="{DEBE159F-D657-4C0C-B196-2FA8480166C7}" destId="{90846714-B97F-4C60-9C38-4D11A300BD51}" srcOrd="0" destOrd="0" presId="urn:microsoft.com/office/officeart/2005/8/layout/cycle2"/>
    <dgm:cxn modelId="{5307AE2E-A14D-4679-B6C9-F7EEF3D45D55}" type="presParOf" srcId="{417698D7-A263-4C31-A5FC-EDED59186CE3}" destId="{BE2C5735-7985-4B3C-8928-BC715DE55767}" srcOrd="2" destOrd="0" presId="urn:microsoft.com/office/officeart/2005/8/layout/cycle2"/>
    <dgm:cxn modelId="{D6181813-EE13-4751-8171-2BB23E1D764C}" type="presParOf" srcId="{417698D7-A263-4C31-A5FC-EDED59186CE3}" destId="{ED1AD569-C189-43C4-8108-57B343A048DE}" srcOrd="3" destOrd="0" presId="urn:microsoft.com/office/officeart/2005/8/layout/cycle2"/>
    <dgm:cxn modelId="{B1828C7C-DAAC-435E-983C-AD7DD33AA082}" type="presParOf" srcId="{ED1AD569-C189-43C4-8108-57B343A048DE}" destId="{6A218937-6BF1-43B0-BACE-8BD6956743EE}" srcOrd="0" destOrd="0" presId="urn:microsoft.com/office/officeart/2005/8/layout/cycle2"/>
    <dgm:cxn modelId="{05476796-0EC6-4E8C-8B68-B7386B71D667}" type="presParOf" srcId="{417698D7-A263-4C31-A5FC-EDED59186CE3}" destId="{F07E6BFC-AC34-4C6F-9EB9-995FF92826C7}" srcOrd="4" destOrd="0" presId="urn:microsoft.com/office/officeart/2005/8/layout/cycle2"/>
    <dgm:cxn modelId="{7FEB5C70-5CBC-450A-9685-BFB3ACC85553}" type="presParOf" srcId="{417698D7-A263-4C31-A5FC-EDED59186CE3}" destId="{D5DFEAEE-21BD-41AE-8C16-D878A14EF305}" srcOrd="5" destOrd="0" presId="urn:microsoft.com/office/officeart/2005/8/layout/cycle2"/>
    <dgm:cxn modelId="{3C337F42-BE08-487B-9100-4FFE830F5AFA}" type="presParOf" srcId="{D5DFEAEE-21BD-41AE-8C16-D878A14EF305}" destId="{3C6ACCE3-1180-42B1-93AC-AA310A673616}" srcOrd="0" destOrd="0" presId="urn:microsoft.com/office/officeart/2005/8/layout/cycle2"/>
    <dgm:cxn modelId="{FA8215B6-D5C4-4644-A21E-9F22DB263BF2}" type="presParOf" srcId="{417698D7-A263-4C31-A5FC-EDED59186CE3}" destId="{5D05FE81-0885-47B9-9EA5-2E440B9D2AC8}" srcOrd="6" destOrd="0" presId="urn:microsoft.com/office/officeart/2005/8/layout/cycle2"/>
    <dgm:cxn modelId="{7D49D68E-A525-41C9-94BC-9F08417F3DC9}" type="presParOf" srcId="{417698D7-A263-4C31-A5FC-EDED59186CE3}" destId="{AEA6749B-1CDA-4F24-BE96-82473A98350D}" srcOrd="7" destOrd="0" presId="urn:microsoft.com/office/officeart/2005/8/layout/cycle2"/>
    <dgm:cxn modelId="{CEB46EFB-094F-48F5-B132-BE137F0C761F}" type="presParOf" srcId="{AEA6749B-1CDA-4F24-BE96-82473A98350D}" destId="{720503EB-E687-49A7-84B3-6B7CA5880B7D}" srcOrd="0" destOrd="0" presId="urn:microsoft.com/office/officeart/2005/8/layout/cycle2"/>
    <dgm:cxn modelId="{4C707E6A-C4C3-4FA7-8267-4F694504CCF3}" type="presParOf" srcId="{417698D7-A263-4C31-A5FC-EDED59186CE3}" destId="{859B0CA9-0D75-44F5-AAAB-2F307B00EBCC}" srcOrd="8" destOrd="0" presId="urn:microsoft.com/office/officeart/2005/8/layout/cycle2"/>
    <dgm:cxn modelId="{4BAA9887-687A-46B5-BAC5-BB1A36F62F70}" type="presParOf" srcId="{417698D7-A263-4C31-A5FC-EDED59186CE3}" destId="{1C4195D8-54EC-484B-91F0-F73A00ECA5B7}" srcOrd="9" destOrd="0" presId="urn:microsoft.com/office/officeart/2005/8/layout/cycle2"/>
    <dgm:cxn modelId="{C3BEC00B-24B7-4599-ADAA-A6B35E3F9783}" type="presParOf" srcId="{1C4195D8-54EC-484B-91F0-F73A00ECA5B7}" destId="{6242A78A-DC3A-4F64-A6B2-C5A23DFEAEE6}" srcOrd="0" destOrd="0" presId="urn:microsoft.com/office/officeart/2005/8/layout/cycle2"/>
    <dgm:cxn modelId="{F8BEA878-84C0-4D48-94D9-8A30C12D9A66}" type="presParOf" srcId="{417698D7-A263-4C31-A5FC-EDED59186CE3}" destId="{CAD93AB2-98F2-4B17-97C8-FE448959D180}" srcOrd="10" destOrd="0" presId="urn:microsoft.com/office/officeart/2005/8/layout/cycle2"/>
    <dgm:cxn modelId="{162040E5-1709-47BD-BBB0-2D512AB4E7AA}" type="presParOf" srcId="{417698D7-A263-4C31-A5FC-EDED59186CE3}" destId="{75D5381A-1514-4C5D-94C2-ADE3F05CAD9D}" srcOrd="11" destOrd="0" presId="urn:microsoft.com/office/officeart/2005/8/layout/cycle2"/>
    <dgm:cxn modelId="{A9E02F41-AC60-4C35-84FF-C147530657B5}" type="presParOf" srcId="{75D5381A-1514-4C5D-94C2-ADE3F05CAD9D}" destId="{1BBD208B-A334-435D-A90F-B3A8D29A3413}" srcOrd="0" destOrd="0" presId="urn:microsoft.com/office/officeart/2005/8/layout/cycle2"/>
    <dgm:cxn modelId="{6DB7AC4E-C6F6-4C40-998A-7E95DB421EA2}" type="presParOf" srcId="{417698D7-A263-4C31-A5FC-EDED59186CE3}" destId="{DA17B033-0AE6-42B6-9783-FD5190940D74}" srcOrd="12" destOrd="0" presId="urn:microsoft.com/office/officeart/2005/8/layout/cycle2"/>
    <dgm:cxn modelId="{EFE8BFB5-52BB-471E-843C-1060E11500D9}" type="presParOf" srcId="{417698D7-A263-4C31-A5FC-EDED59186CE3}" destId="{2D14BF94-63A5-47F9-A3FF-38FF124DB7A9}" srcOrd="13" destOrd="0" presId="urn:microsoft.com/office/officeart/2005/8/layout/cycle2"/>
    <dgm:cxn modelId="{44BEEC5A-1FCE-4F56-932B-6D5FA978C855}" type="presParOf" srcId="{2D14BF94-63A5-47F9-A3FF-38FF124DB7A9}" destId="{DBF4572B-50FB-4F6C-9F71-27D916A15C38}" srcOrd="0" destOrd="0" presId="urn:microsoft.com/office/officeart/2005/8/layout/cycle2"/>
    <dgm:cxn modelId="{B850E6C6-2F34-4608-AC7D-0F23F9EEABAE}" type="presParOf" srcId="{417698D7-A263-4C31-A5FC-EDED59186CE3}" destId="{A8319DD5-C360-466D-8264-305C5143AC8D}" srcOrd="14" destOrd="0" presId="urn:microsoft.com/office/officeart/2005/8/layout/cycle2"/>
    <dgm:cxn modelId="{D0A4F0AA-BE70-458B-9DDE-40BC5EF4F594}" type="presParOf" srcId="{417698D7-A263-4C31-A5FC-EDED59186CE3}" destId="{01D429E1-C23B-4527-A40B-419624B0EC17}" srcOrd="15" destOrd="0" presId="urn:microsoft.com/office/officeart/2005/8/layout/cycle2"/>
    <dgm:cxn modelId="{17E964F5-362E-4DDF-B540-FB8E7FD08029}" type="presParOf" srcId="{01D429E1-C23B-4527-A40B-419624B0EC17}" destId="{DC5EC38D-F055-48B4-9B6C-297BE1482A72}" srcOrd="0" destOrd="0" presId="urn:microsoft.com/office/officeart/2005/8/layout/cycle2"/>
    <dgm:cxn modelId="{A5930D65-877E-48BF-8344-ABD7F4AE4B38}" type="presParOf" srcId="{417698D7-A263-4C31-A5FC-EDED59186CE3}" destId="{BF3AFF9E-FF97-41BA-9B7B-82D2E2D75122}" srcOrd="16" destOrd="0" presId="urn:microsoft.com/office/officeart/2005/8/layout/cycle2"/>
    <dgm:cxn modelId="{5559BD44-0902-43BD-ABF0-4B0348B0D5BA}" type="presParOf" srcId="{417698D7-A263-4C31-A5FC-EDED59186CE3}" destId="{B70EAE71-6E7D-42B6-AB34-2ACB764788A9}" srcOrd="17" destOrd="0" presId="urn:microsoft.com/office/officeart/2005/8/layout/cycle2"/>
    <dgm:cxn modelId="{E4DE059B-87EE-46C2-8664-81824B845F0C}" type="presParOf" srcId="{B70EAE71-6E7D-42B6-AB34-2ACB764788A9}" destId="{98C4379B-38E2-43C1-A4E3-365C388071FE}" srcOrd="0" destOrd="0" presId="urn:microsoft.com/office/officeart/2005/8/layout/cycle2"/>
    <dgm:cxn modelId="{5EFB79F2-9E96-4200-8460-CDF3FBF029A5}" type="presParOf" srcId="{417698D7-A263-4C31-A5FC-EDED59186CE3}" destId="{24559EFD-9CC3-46C5-8CB4-A29F6FCC5F05}" srcOrd="18" destOrd="0" presId="urn:microsoft.com/office/officeart/2005/8/layout/cycle2"/>
    <dgm:cxn modelId="{0B6FFDD7-F0B5-44F6-968D-665F5E3534C1}" type="presParOf" srcId="{417698D7-A263-4C31-A5FC-EDED59186CE3}" destId="{CF827905-BC63-4336-A50B-0FA04DC2E6E1}" srcOrd="19" destOrd="0" presId="urn:microsoft.com/office/officeart/2005/8/layout/cycle2"/>
    <dgm:cxn modelId="{5ADBBE18-BA97-4C9C-B13E-0BF8D00BFC46}" type="presParOf" srcId="{CF827905-BC63-4336-A50B-0FA04DC2E6E1}" destId="{1119220D-9268-4DED-BBCD-5323E5D65D71}" srcOrd="0" destOrd="0" presId="urn:microsoft.com/office/officeart/2005/8/layout/cycle2"/>
    <dgm:cxn modelId="{6E477680-4E31-4F69-A8B1-96CA310685BA}" type="presParOf" srcId="{417698D7-A263-4C31-A5FC-EDED59186CE3}" destId="{C2FE6720-BE86-4AB0-81F0-8653005FA2C6}" srcOrd="20" destOrd="0" presId="urn:microsoft.com/office/officeart/2005/8/layout/cycle2"/>
    <dgm:cxn modelId="{B5CBF968-7B86-4FC7-9EC2-84CF266FF71D}" type="presParOf" srcId="{417698D7-A263-4C31-A5FC-EDED59186CE3}" destId="{83BE7AB8-4907-4CCC-BE62-1FCED0E11D17}" srcOrd="21" destOrd="0" presId="urn:microsoft.com/office/officeart/2005/8/layout/cycle2"/>
    <dgm:cxn modelId="{35382C5F-000B-49A0-A72C-52BE03D57399}" type="presParOf" srcId="{83BE7AB8-4907-4CCC-BE62-1FCED0E11D17}" destId="{C78B6EA8-12B4-47D4-AAFB-1C113642A828}" srcOrd="0" destOrd="0" presId="urn:microsoft.com/office/officeart/2005/8/layout/cycle2"/>
    <dgm:cxn modelId="{59F12DC7-74B8-41D8-9DD8-1979A9F0B460}" type="presParOf" srcId="{417698D7-A263-4C31-A5FC-EDED59186CE3}" destId="{F8DA4B7E-BC9A-420E-ABB3-D883F23A2B99}" srcOrd="22" destOrd="0" presId="urn:microsoft.com/office/officeart/2005/8/layout/cycle2"/>
    <dgm:cxn modelId="{F3A602CE-4FFA-4DD7-A9FC-5530F7FFCC7D}" type="presParOf" srcId="{417698D7-A263-4C31-A5FC-EDED59186CE3}" destId="{4B96C40B-12F6-46CA-8E68-632E9F47D3A2}" srcOrd="23" destOrd="0" presId="urn:microsoft.com/office/officeart/2005/8/layout/cycle2"/>
    <dgm:cxn modelId="{A0C9C9A2-E37E-44C0-BF8E-DEC63E0D7896}" type="presParOf" srcId="{4B96C40B-12F6-46CA-8E68-632E9F47D3A2}" destId="{5B991C19-62D3-4B53-A423-23F8A02F00F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19CF84-539B-4F9F-A36D-017C0E1068DB}">
      <dsp:nvSpPr>
        <dsp:cNvPr id="0" name=""/>
        <dsp:cNvSpPr/>
      </dsp:nvSpPr>
      <dsp:spPr>
        <a:xfrm>
          <a:off x="-4882399" y="-748201"/>
          <a:ext cx="5815014" cy="5815014"/>
        </a:xfrm>
        <a:prstGeom prst="blockArc">
          <a:avLst>
            <a:gd name="adj1" fmla="val 18900000"/>
            <a:gd name="adj2" fmla="val 2700000"/>
            <a:gd name="adj3" fmla="val 371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86D20B-EEE0-4688-8CE9-975CCE51FE52}">
      <dsp:nvSpPr>
        <dsp:cNvPr id="0" name=""/>
        <dsp:cNvSpPr/>
      </dsp:nvSpPr>
      <dsp:spPr>
        <a:xfrm>
          <a:off x="488392" y="332014"/>
          <a:ext cx="9967999" cy="6643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3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 dirty="0">
              <a:latin typeface="+mn-lt"/>
              <a:cs typeface="Times New Roman" panose="02020603050405020304" pitchFamily="18" charset="0"/>
            </a:rPr>
            <a:t>образовательную деятельность, осуществляемую в процессе организации различных видов детской деятельности</a:t>
          </a:r>
          <a:endParaRPr lang="ru-RU" sz="2000" b="1" kern="1200" dirty="0">
            <a:latin typeface="+mn-lt"/>
          </a:endParaRPr>
        </a:p>
      </dsp:txBody>
      <dsp:txXfrm>
        <a:off x="488392" y="332014"/>
        <a:ext cx="9967999" cy="664375"/>
      </dsp:txXfrm>
    </dsp:sp>
    <dsp:sp modelId="{8165C697-98E3-41DD-B298-E2EBB0C2906C}">
      <dsp:nvSpPr>
        <dsp:cNvPr id="0" name=""/>
        <dsp:cNvSpPr/>
      </dsp:nvSpPr>
      <dsp:spPr>
        <a:xfrm>
          <a:off x="73157" y="248967"/>
          <a:ext cx="830469" cy="8304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592296-01B4-4C1F-B490-0476A09042B3}">
      <dsp:nvSpPr>
        <dsp:cNvPr id="0" name=""/>
        <dsp:cNvSpPr/>
      </dsp:nvSpPr>
      <dsp:spPr>
        <a:xfrm>
          <a:off x="869293" y="1328750"/>
          <a:ext cx="9587098" cy="664375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3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>
              <a:latin typeface="+mn-lt"/>
              <a:cs typeface="Times New Roman" panose="02020603050405020304" pitchFamily="18" charset="0"/>
            </a:rPr>
            <a:t>образовательную деятельность, осуществляемую в ходе режимных процессов</a:t>
          </a:r>
          <a:endParaRPr lang="ru-RU" sz="2000" b="1" kern="1200" dirty="0">
            <a:latin typeface="+mn-lt"/>
          </a:endParaRPr>
        </a:p>
      </dsp:txBody>
      <dsp:txXfrm>
        <a:off x="869293" y="1328750"/>
        <a:ext cx="9587098" cy="664375"/>
      </dsp:txXfrm>
    </dsp:sp>
    <dsp:sp modelId="{C065B687-39A3-46E3-8DC0-D78CAA13B02A}">
      <dsp:nvSpPr>
        <dsp:cNvPr id="0" name=""/>
        <dsp:cNvSpPr/>
      </dsp:nvSpPr>
      <dsp:spPr>
        <a:xfrm>
          <a:off x="454059" y="1245703"/>
          <a:ext cx="830469" cy="8304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5042C-0F1E-4C81-A3ED-94F12D6877E9}">
      <dsp:nvSpPr>
        <dsp:cNvPr id="0" name=""/>
        <dsp:cNvSpPr/>
      </dsp:nvSpPr>
      <dsp:spPr>
        <a:xfrm>
          <a:off x="869293" y="2325486"/>
          <a:ext cx="9587098" cy="664375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348" tIns="50800" rIns="50800" bIns="508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2000" b="1" kern="1200">
              <a:latin typeface="+mn-lt"/>
              <a:cs typeface="Times New Roman" panose="02020603050405020304" pitchFamily="18" charset="0"/>
            </a:rPr>
            <a:t>самостоятельную деятельность детей</a:t>
          </a:r>
          <a:endParaRPr lang="ru-RU" sz="2000" b="1" kern="1200" dirty="0">
            <a:latin typeface="+mn-lt"/>
          </a:endParaRPr>
        </a:p>
      </dsp:txBody>
      <dsp:txXfrm>
        <a:off x="869293" y="2325486"/>
        <a:ext cx="9587098" cy="664375"/>
      </dsp:txXfrm>
    </dsp:sp>
    <dsp:sp modelId="{7AD5B9D6-C607-4D57-97ED-DC326DA7451D}">
      <dsp:nvSpPr>
        <dsp:cNvPr id="0" name=""/>
        <dsp:cNvSpPr/>
      </dsp:nvSpPr>
      <dsp:spPr>
        <a:xfrm>
          <a:off x="454059" y="2242439"/>
          <a:ext cx="830469" cy="8304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F6AB5F-85B4-4CD3-9F8B-62AD60D230C6}">
      <dsp:nvSpPr>
        <dsp:cNvPr id="0" name=""/>
        <dsp:cNvSpPr/>
      </dsp:nvSpPr>
      <dsp:spPr>
        <a:xfrm>
          <a:off x="488392" y="3322221"/>
          <a:ext cx="9967999" cy="66437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7348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ru-RU" sz="2000" b="1" kern="1200">
              <a:latin typeface="+mn-lt"/>
              <a:cs typeface="Times New Roman" panose="02020603050405020304" pitchFamily="18" charset="0"/>
            </a:rPr>
            <a:t>взаимодействие с семьями детей по реализации образовательной программы ДО</a:t>
          </a:r>
          <a:endParaRPr lang="ru-RU" sz="2000" b="1" kern="1200" dirty="0">
            <a:latin typeface="+mn-lt"/>
          </a:endParaRPr>
        </a:p>
      </dsp:txBody>
      <dsp:txXfrm>
        <a:off x="488392" y="3322221"/>
        <a:ext cx="9967999" cy="664375"/>
      </dsp:txXfrm>
    </dsp:sp>
    <dsp:sp modelId="{8F9C7D76-1493-4FCA-A85D-5CA99848D4D4}">
      <dsp:nvSpPr>
        <dsp:cNvPr id="0" name=""/>
        <dsp:cNvSpPr/>
      </dsp:nvSpPr>
      <dsp:spPr>
        <a:xfrm>
          <a:off x="73157" y="3239174"/>
          <a:ext cx="830469" cy="8304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7E4D49-3950-4F65-AFB8-BD3BDAB2DD81}">
      <dsp:nvSpPr>
        <dsp:cNvPr id="0" name=""/>
        <dsp:cNvSpPr/>
      </dsp:nvSpPr>
      <dsp:spPr>
        <a:xfrm>
          <a:off x="5231" y="263138"/>
          <a:ext cx="2942354" cy="176541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Совместная деятельность педагога с ребенком, где, взаимодействуя с ребенком, он выполняет функции педагога: обучает ребенка чему-то новому</a:t>
          </a:r>
        </a:p>
      </dsp:txBody>
      <dsp:txXfrm>
        <a:off x="5231" y="263138"/>
        <a:ext cx="2942354" cy="1765412"/>
      </dsp:txXfrm>
    </dsp:sp>
    <dsp:sp modelId="{21A292A6-9D5C-4FE6-BEC5-A136E04D298A}">
      <dsp:nvSpPr>
        <dsp:cNvPr id="0" name=""/>
        <dsp:cNvSpPr/>
      </dsp:nvSpPr>
      <dsp:spPr>
        <a:xfrm>
          <a:off x="3241822" y="263138"/>
          <a:ext cx="2942354" cy="1765412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Совместная деятельность ребенка с педагогом, при которой ребенок и педагог - равноправные партнеры</a:t>
          </a:r>
          <a:endParaRPr lang="ru-RU" sz="1800" b="1" kern="1200" dirty="0"/>
        </a:p>
      </dsp:txBody>
      <dsp:txXfrm>
        <a:off x="3241822" y="263138"/>
        <a:ext cx="2942354" cy="1765412"/>
      </dsp:txXfrm>
    </dsp:sp>
    <dsp:sp modelId="{5ED0B102-5B87-48D4-959B-1E097F3A9853}">
      <dsp:nvSpPr>
        <dsp:cNvPr id="0" name=""/>
        <dsp:cNvSpPr/>
      </dsp:nvSpPr>
      <dsp:spPr>
        <a:xfrm>
          <a:off x="6478412" y="263138"/>
          <a:ext cx="4512601" cy="1765412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Совместная деятельность группы детей под руководством педагога, который на правах участника деятельности на всех этапах ее выполнения (от планирования до завершения) направляет совместную деятельность группы детей</a:t>
          </a:r>
          <a:endParaRPr lang="ru-RU" sz="1800" b="1" kern="1200" dirty="0"/>
        </a:p>
      </dsp:txBody>
      <dsp:txXfrm>
        <a:off x="6478412" y="263138"/>
        <a:ext cx="4512601" cy="1765412"/>
      </dsp:txXfrm>
    </dsp:sp>
    <dsp:sp modelId="{F1CC0FFE-6FF3-4CE6-81A7-96A476CCFDAF}">
      <dsp:nvSpPr>
        <dsp:cNvPr id="0" name=""/>
        <dsp:cNvSpPr/>
      </dsp:nvSpPr>
      <dsp:spPr>
        <a:xfrm>
          <a:off x="1338810" y="2322786"/>
          <a:ext cx="5082035" cy="1765412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Совместная деятельность детей со сверстниками без участия педагога, но по его заданию. Педагог в этой ситуации не является участником деятельности, но выступает в роли ее организатора, ставящего задачу группе детей, тем самым, актуализируя лидерские ресурсы самих детей</a:t>
          </a:r>
          <a:endParaRPr lang="ru-RU" sz="1800" b="1" kern="1200" dirty="0"/>
        </a:p>
      </dsp:txBody>
      <dsp:txXfrm>
        <a:off x="1338810" y="2322786"/>
        <a:ext cx="5082035" cy="1765412"/>
      </dsp:txXfrm>
    </dsp:sp>
    <dsp:sp modelId="{BD019F98-58FD-4F70-BCF7-784B2221CB2A}">
      <dsp:nvSpPr>
        <dsp:cNvPr id="0" name=""/>
        <dsp:cNvSpPr/>
      </dsp:nvSpPr>
      <dsp:spPr>
        <a:xfrm>
          <a:off x="6715080" y="2322786"/>
          <a:ext cx="2942354" cy="176541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Самостоятельная, спонтанно возникающая, совместная деятельность детей </a:t>
          </a:r>
          <a:endParaRPr lang="ru-RU" sz="1800" b="1" kern="1200" dirty="0"/>
        </a:p>
      </dsp:txBody>
      <dsp:txXfrm>
        <a:off x="6715080" y="2322786"/>
        <a:ext cx="2942354" cy="17654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62457-473F-48FF-ACBD-38233E630070}">
      <dsp:nvSpPr>
        <dsp:cNvPr id="0" name=""/>
        <dsp:cNvSpPr/>
      </dsp:nvSpPr>
      <dsp:spPr>
        <a:xfrm rot="5400000">
          <a:off x="5724761" y="-3579436"/>
          <a:ext cx="1991596" cy="931507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+mn-lt"/>
              <a:cs typeface="Times New Roman" pitchFamily="18" charset="0"/>
            </a:rPr>
            <a:t>Разнообразный дидактический материал для развития речи: картины (предметные и сюжетные), серии картин, раскраски, детские рисунки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+mn-lt"/>
              <a:cs typeface="Times New Roman" pitchFamily="18" charset="0"/>
            </a:rPr>
            <a:t>Альбомы с детскими фотографиями, отображающими различные события из жизни детей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+mn-lt"/>
              <a:cs typeface="Times New Roman" pitchFamily="18" charset="0"/>
            </a:rPr>
            <a:t>Книжный уголок с богатым подбором художественной литературы для детей, а также познавательной образовательной детской литературы</a:t>
          </a:r>
        </a:p>
      </dsp:txBody>
      <dsp:txXfrm rot="-5400000">
        <a:off x="2063020" y="179527"/>
        <a:ext cx="9217857" cy="1797152"/>
      </dsp:txXfrm>
    </dsp:sp>
    <dsp:sp modelId="{1A9393B2-B0FC-441B-8815-37A4F54B12B5}">
      <dsp:nvSpPr>
        <dsp:cNvPr id="0" name=""/>
        <dsp:cNvSpPr/>
      </dsp:nvSpPr>
      <dsp:spPr>
        <a:xfrm>
          <a:off x="490" y="0"/>
          <a:ext cx="2062529" cy="215540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>
              <a:latin typeface="+mn-lt"/>
              <a:cs typeface="Times New Roman" pitchFamily="18" charset="0"/>
            </a:rPr>
            <a:t>Создание условий</a:t>
          </a:r>
          <a:endParaRPr lang="ru-RU" sz="2200" b="1" kern="1200" dirty="0">
            <a:latin typeface="+mn-lt"/>
            <a:cs typeface="Times New Roman" pitchFamily="18" charset="0"/>
          </a:endParaRPr>
        </a:p>
      </dsp:txBody>
      <dsp:txXfrm>
        <a:off x="101174" y="100684"/>
        <a:ext cx="1861161" cy="1954039"/>
      </dsp:txXfrm>
    </dsp:sp>
    <dsp:sp modelId="{1D7826A2-A1E5-4823-B334-8C4A965353E2}">
      <dsp:nvSpPr>
        <dsp:cNvPr id="0" name=""/>
        <dsp:cNvSpPr/>
      </dsp:nvSpPr>
      <dsp:spPr>
        <a:xfrm rot="5400000">
          <a:off x="5206557" y="-824962"/>
          <a:ext cx="3056505" cy="9302937"/>
        </a:xfrm>
        <a:prstGeom prst="round2SameRect">
          <a:avLst/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+mn-lt"/>
              <a:cs typeface="Times New Roman" pitchFamily="18" charset="0"/>
            </a:rPr>
            <a:t>развивать активный и пассивный словарь детей, постоянно обогащать их словарный запас, поощрять к использованию новых слов</a:t>
          </a:r>
          <a:endParaRPr lang="ru-RU" sz="1800" kern="1200" dirty="0">
            <a:latin typeface="+mn-lt"/>
            <a:cs typeface="Times New Roman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+mn-lt"/>
              <a:cs typeface="Times New Roman" pitchFamily="18" charset="0"/>
            </a:rPr>
            <a:t>ежедневно использовать в работе с детьми дидактические речевые игры, отгадывание загадок, применять пословицы и поговорки, образные выражения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+mn-lt"/>
              <a:cs typeface="Times New Roman" pitchFamily="18" charset="0"/>
            </a:rPr>
            <a:t>в качестве одной из добрых традиций практиковать ежедневное чтение детям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+mn-lt"/>
              <a:cs typeface="Times New Roman" pitchFamily="18" charset="0"/>
            </a:rPr>
            <a:t>поощрять стремление ребенка делать собственные умозаключения, внимательно выслушивать все его рассуждения, относиться к таким попыткам внимательно, с уважением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b="1" kern="1200" dirty="0">
              <a:latin typeface="+mn-lt"/>
              <a:cs typeface="Times New Roman" pitchFamily="18" charset="0"/>
            </a:rPr>
            <a:t>поддерживать стремление ребёнка рассказать о личном опыте, поделиться своими впечатлениями</a:t>
          </a:r>
        </a:p>
      </dsp:txBody>
      <dsp:txXfrm rot="-5400000">
        <a:off x="2083341" y="2447460"/>
        <a:ext cx="9153731" cy="2758093"/>
      </dsp:txXfrm>
    </dsp:sp>
    <dsp:sp modelId="{5C33151A-5ED7-4C72-8A2F-810F6739261D}">
      <dsp:nvSpPr>
        <dsp:cNvPr id="0" name=""/>
        <dsp:cNvSpPr/>
      </dsp:nvSpPr>
      <dsp:spPr>
        <a:xfrm>
          <a:off x="490" y="2263577"/>
          <a:ext cx="2082850" cy="312585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>
              <a:latin typeface="+mn-lt"/>
              <a:cs typeface="Times New Roman" pitchFamily="18" charset="0"/>
            </a:rPr>
            <a:t>Позиция педагога</a:t>
          </a:r>
          <a:endParaRPr lang="ru-RU" sz="2200" b="1" kern="1200" dirty="0">
            <a:latin typeface="+mn-lt"/>
            <a:cs typeface="Times New Roman" pitchFamily="18" charset="0"/>
          </a:endParaRPr>
        </a:p>
      </dsp:txBody>
      <dsp:txXfrm>
        <a:off x="102166" y="2365253"/>
        <a:ext cx="1879498" cy="29225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393B2-B0FC-441B-8815-37A4F54B12B5}">
      <dsp:nvSpPr>
        <dsp:cNvPr id="0" name=""/>
        <dsp:cNvSpPr/>
      </dsp:nvSpPr>
      <dsp:spPr>
        <a:xfrm>
          <a:off x="1005931" y="3"/>
          <a:ext cx="2999706" cy="108193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latin typeface="+mn-lt"/>
              <a:cs typeface="Times New Roman" pitchFamily="18" charset="0"/>
            </a:rPr>
            <a:t>Создание условий</a:t>
          </a:r>
        </a:p>
      </dsp:txBody>
      <dsp:txXfrm>
        <a:off x="1058747" y="52819"/>
        <a:ext cx="2894074" cy="976306"/>
      </dsp:txXfrm>
    </dsp:sp>
    <dsp:sp modelId="{5C33151A-5ED7-4C72-8A2F-810F6739261D}">
      <dsp:nvSpPr>
        <dsp:cNvPr id="0" name=""/>
        <dsp:cNvSpPr/>
      </dsp:nvSpPr>
      <dsp:spPr>
        <a:xfrm>
          <a:off x="6665267" y="3"/>
          <a:ext cx="2778514" cy="1068894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latin typeface="+mn-lt"/>
              <a:cs typeface="Times New Roman" pitchFamily="18" charset="0"/>
            </a:rPr>
            <a:t>Позиция педагога</a:t>
          </a:r>
        </a:p>
      </dsp:txBody>
      <dsp:txXfrm>
        <a:off x="6717446" y="52182"/>
        <a:ext cx="2674156" cy="964536"/>
      </dsp:txXfrm>
    </dsp:sp>
    <dsp:sp modelId="{036FBCA9-CFE9-4E12-8EC2-5B0ED82C6CA1}">
      <dsp:nvSpPr>
        <dsp:cNvPr id="0" name=""/>
        <dsp:cNvSpPr/>
      </dsp:nvSpPr>
      <dsp:spPr>
        <a:xfrm rot="5400000">
          <a:off x="5817917" y="-1397925"/>
          <a:ext cx="2209809" cy="824392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chilly" dir="t"/>
        </a:scene3d>
        <a:sp3d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+mn-lt"/>
              <a:cs typeface="Times New Roman" pitchFamily="18" charset="0"/>
            </a:rPr>
            <a:t>Применять различные виды занятий (фронтальные, подгрупповые – работа в минигруппах, индивидуальные)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+mn-lt"/>
              <a:cs typeface="Times New Roman" pitchFamily="18" charset="0"/>
            </a:rPr>
            <a:t>Использовать дидактические речевые игры при реализации всех образовательных областей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1" kern="1200" dirty="0">
              <a:latin typeface="+mn-lt"/>
              <a:cs typeface="Times New Roman" pitchFamily="18" charset="0"/>
            </a:rPr>
            <a:t>Организовывать речевое общение детей во время занятий по всем направлениям развития детей </a:t>
          </a:r>
        </a:p>
      </dsp:txBody>
      <dsp:txXfrm rot="-5400000">
        <a:off x="2800857" y="1727009"/>
        <a:ext cx="8136055" cy="1994061"/>
      </dsp:txXfrm>
    </dsp:sp>
    <dsp:sp modelId="{04F21C6F-776A-4FC9-9413-326EA099CF16}">
      <dsp:nvSpPr>
        <dsp:cNvPr id="0" name=""/>
        <dsp:cNvSpPr/>
      </dsp:nvSpPr>
      <dsp:spPr>
        <a:xfrm>
          <a:off x="0" y="1517316"/>
          <a:ext cx="2797095" cy="2448656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+mn-lt"/>
              <a:cs typeface="Times New Roman" pitchFamily="18" charset="0"/>
            </a:rPr>
            <a:t>Организация образовательного процесса</a:t>
          </a:r>
        </a:p>
      </dsp:txBody>
      <dsp:txXfrm>
        <a:off x="119534" y="1636850"/>
        <a:ext cx="2558027" cy="22095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76DEB-5CE7-4EBB-A3C7-F0B79723187B}">
      <dsp:nvSpPr>
        <dsp:cNvPr id="0" name=""/>
        <dsp:cNvSpPr/>
      </dsp:nvSpPr>
      <dsp:spPr>
        <a:xfrm rot="16200000">
          <a:off x="2012987" y="-2012987"/>
          <a:ext cx="1355982" cy="5381958"/>
        </a:xfrm>
        <a:prstGeom prst="round1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>
              <a:latin typeface="Calibri" panose="020F0502020204030204" pitchFamily="34" charset="0"/>
              <a:cs typeface="Calibri" panose="020F0502020204030204" pitchFamily="34" charset="0"/>
            </a:rPr>
            <a:t>Гражданское и патриотическое воспитание</a:t>
          </a:r>
          <a:endParaRPr lang="ru-RU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5400000">
        <a:off x="-1" y="1"/>
        <a:ext cx="5381958" cy="1016986"/>
      </dsp:txXfrm>
    </dsp:sp>
    <dsp:sp modelId="{A457DA22-FDF3-42D3-A92C-263D782625BF}">
      <dsp:nvSpPr>
        <dsp:cNvPr id="0" name=""/>
        <dsp:cNvSpPr/>
      </dsp:nvSpPr>
      <dsp:spPr>
        <a:xfrm>
          <a:off x="5381958" y="0"/>
          <a:ext cx="5381958" cy="1355982"/>
        </a:xfrm>
        <a:prstGeom prst="round1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3333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3333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3333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>
              <a:latin typeface="Calibri" panose="020F0502020204030204" pitchFamily="34" charset="0"/>
              <a:cs typeface="Calibri" panose="020F0502020204030204" pitchFamily="34" charset="0"/>
            </a:rPr>
            <a:t>Духовно-нравственное воспитание</a:t>
          </a:r>
          <a:endParaRPr lang="ru-RU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381958" y="0"/>
        <a:ext cx="5381958" cy="1016986"/>
      </dsp:txXfrm>
    </dsp:sp>
    <dsp:sp modelId="{47B7D2C5-69FD-405C-9CBA-75322020A957}">
      <dsp:nvSpPr>
        <dsp:cNvPr id="0" name=""/>
        <dsp:cNvSpPr/>
      </dsp:nvSpPr>
      <dsp:spPr>
        <a:xfrm rot="10800000">
          <a:off x="0" y="1355982"/>
          <a:ext cx="5381958" cy="1355982"/>
        </a:xfrm>
        <a:prstGeom prst="round1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6667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6667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6667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>
              <a:latin typeface="Calibri" panose="020F0502020204030204" pitchFamily="34" charset="0"/>
              <a:cs typeface="Calibri" panose="020F0502020204030204" pitchFamily="34" charset="0"/>
            </a:rPr>
            <a:t>Становление экологического сознания (экологическое воспитание) </a:t>
          </a:r>
          <a:endParaRPr lang="ru-RU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0" y="1694978"/>
        <a:ext cx="5381958" cy="1016986"/>
      </dsp:txXfrm>
    </dsp:sp>
    <dsp:sp modelId="{4F010296-998F-4A65-8B56-FA2835AF1A35}">
      <dsp:nvSpPr>
        <dsp:cNvPr id="0" name=""/>
        <dsp:cNvSpPr/>
      </dsp:nvSpPr>
      <dsp:spPr>
        <a:xfrm rot="5400000">
          <a:off x="7394945" y="-657005"/>
          <a:ext cx="1355982" cy="5381958"/>
        </a:xfrm>
        <a:prstGeom prst="round1Rect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>
              <a:latin typeface="Calibri" panose="020F0502020204030204" pitchFamily="34" charset="0"/>
              <a:cs typeface="Calibri" panose="020F0502020204030204" pitchFamily="34" charset="0"/>
            </a:rPr>
            <a:t>Трудовое воспитание, уважение к труду и к результатам труда</a:t>
          </a:r>
          <a:endParaRPr lang="ru-RU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-5400000">
        <a:off x="5381957" y="1694979"/>
        <a:ext cx="5381958" cy="1016986"/>
      </dsp:txXfrm>
    </dsp:sp>
    <dsp:sp modelId="{CD361052-E49F-478F-82B5-1FC33D62363E}">
      <dsp:nvSpPr>
        <dsp:cNvPr id="0" name=""/>
        <dsp:cNvSpPr/>
      </dsp:nvSpPr>
      <dsp:spPr>
        <a:xfrm>
          <a:off x="2138526" y="875625"/>
          <a:ext cx="6486863" cy="960713"/>
        </a:xfrm>
        <a:prstGeom prst="roundRect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>
              <a:latin typeface="Calibri" panose="020F0502020204030204" pitchFamily="34" charset="0"/>
              <a:cs typeface="Calibri" panose="020F0502020204030204" pitchFamily="34" charset="0"/>
            </a:rPr>
            <a:t>Приоритетные направления воспитательной работы в Федеральном законе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000" b="1" kern="1200">
              <a:latin typeface="Calibri" panose="020F0502020204030204" pitchFamily="34" charset="0"/>
              <a:cs typeface="Calibri" panose="020F0502020204030204" pitchFamily="34" charset="0"/>
            </a:rPr>
            <a:t>«Об образовании в Российской Федерации</a:t>
          </a:r>
          <a:endParaRPr lang="ru-RU" sz="2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185424" y="922523"/>
        <a:ext cx="6393067" cy="8669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998E8-E1C5-459A-BC00-DA942DFC4C02}">
      <dsp:nvSpPr>
        <dsp:cNvPr id="0" name=""/>
        <dsp:cNvSpPr/>
      </dsp:nvSpPr>
      <dsp:spPr>
        <a:xfrm>
          <a:off x="4055767" y="32634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Умственное</a:t>
          </a:r>
        </a:p>
      </dsp:txBody>
      <dsp:txXfrm>
        <a:off x="4554856" y="150621"/>
        <a:ext cx="2409818" cy="569689"/>
      </dsp:txXfrm>
    </dsp:sp>
    <dsp:sp modelId="{DEBE159F-D657-4C0C-B196-2FA8480166C7}">
      <dsp:nvSpPr>
        <dsp:cNvPr id="0" name=""/>
        <dsp:cNvSpPr/>
      </dsp:nvSpPr>
      <dsp:spPr>
        <a:xfrm rot="11306976">
          <a:off x="7168770" y="503947"/>
          <a:ext cx="24043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 rot="10800000">
        <a:off x="7175944" y="561523"/>
        <a:ext cx="16830" cy="171136"/>
      </dsp:txXfrm>
    </dsp:sp>
    <dsp:sp modelId="{BE2C5735-7985-4B3C-8928-BC715DE55767}">
      <dsp:nvSpPr>
        <dsp:cNvPr id="0" name=""/>
        <dsp:cNvSpPr/>
      </dsp:nvSpPr>
      <dsp:spPr>
        <a:xfrm>
          <a:off x="6896475" y="454626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636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636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636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Трудовое</a:t>
          </a:r>
        </a:p>
      </dsp:txBody>
      <dsp:txXfrm>
        <a:off x="7395564" y="572613"/>
        <a:ext cx="2409818" cy="569689"/>
      </dsp:txXfrm>
    </dsp:sp>
    <dsp:sp modelId="{ED1AD569-C189-43C4-8108-57B343A048DE}">
      <dsp:nvSpPr>
        <dsp:cNvPr id="0" name=""/>
        <dsp:cNvSpPr/>
      </dsp:nvSpPr>
      <dsp:spPr>
        <a:xfrm rot="2976593">
          <a:off x="8950171" y="1212548"/>
          <a:ext cx="147466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52244"/>
                <a:satOff val="37"/>
                <a:lumOff val="291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52244"/>
                <a:satOff val="37"/>
                <a:lumOff val="291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52244"/>
                <a:satOff val="37"/>
                <a:lumOff val="291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>
        <a:off x="8957957" y="1252746"/>
        <a:ext cx="103226" cy="171136"/>
      </dsp:txXfrm>
    </dsp:sp>
    <dsp:sp modelId="{F07E6BFC-AC34-4C6F-9EB9-995FF92826C7}">
      <dsp:nvSpPr>
        <dsp:cNvPr id="0" name=""/>
        <dsp:cNvSpPr/>
      </dsp:nvSpPr>
      <dsp:spPr>
        <a:xfrm>
          <a:off x="7748747" y="1456393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7273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7273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7273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Эстетическое</a:t>
          </a:r>
        </a:p>
      </dsp:txBody>
      <dsp:txXfrm>
        <a:off x="8247836" y="1574380"/>
        <a:ext cx="2409818" cy="569689"/>
      </dsp:txXfrm>
    </dsp:sp>
    <dsp:sp modelId="{D5DFEAEE-21BD-41AE-8C16-D878A14EF305}">
      <dsp:nvSpPr>
        <dsp:cNvPr id="0" name=""/>
        <dsp:cNvSpPr/>
      </dsp:nvSpPr>
      <dsp:spPr>
        <a:xfrm rot="4322653">
          <a:off x="9544526" y="2271609"/>
          <a:ext cx="176151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104487"/>
                <a:satOff val="74"/>
                <a:lumOff val="583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104487"/>
                <a:satOff val="74"/>
                <a:lumOff val="583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104487"/>
                <a:satOff val="74"/>
                <a:lumOff val="583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>
        <a:off x="9562803" y="2303519"/>
        <a:ext cx="123306" cy="171136"/>
      </dsp:txXfrm>
    </dsp:sp>
    <dsp:sp modelId="{5D05FE81-0885-47B9-9EA5-2E440B9D2AC8}">
      <dsp:nvSpPr>
        <dsp:cNvPr id="0" name=""/>
        <dsp:cNvSpPr/>
      </dsp:nvSpPr>
      <dsp:spPr>
        <a:xfrm>
          <a:off x="8111534" y="2575876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0909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0909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0909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Физическое</a:t>
          </a:r>
        </a:p>
      </dsp:txBody>
      <dsp:txXfrm>
        <a:off x="8610623" y="2693863"/>
        <a:ext cx="2409818" cy="569689"/>
      </dsp:txXfrm>
    </dsp:sp>
    <dsp:sp modelId="{AEA6749B-1CDA-4F24-BE96-82473A98350D}">
      <dsp:nvSpPr>
        <dsp:cNvPr id="0" name=""/>
        <dsp:cNvSpPr/>
      </dsp:nvSpPr>
      <dsp:spPr>
        <a:xfrm rot="6680554">
          <a:off x="9508428" y="3391069"/>
          <a:ext cx="180505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156731"/>
                <a:satOff val="112"/>
                <a:lumOff val="875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156731"/>
                <a:satOff val="112"/>
                <a:lumOff val="875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156731"/>
                <a:satOff val="112"/>
                <a:lumOff val="875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 rot="10800000">
        <a:off x="9545357" y="3422896"/>
        <a:ext cx="126354" cy="171136"/>
      </dsp:txXfrm>
    </dsp:sp>
    <dsp:sp modelId="{859B0CA9-0D75-44F5-AAAB-2F307B00EBCC}">
      <dsp:nvSpPr>
        <dsp:cNvPr id="0" name=""/>
        <dsp:cNvSpPr/>
      </dsp:nvSpPr>
      <dsp:spPr>
        <a:xfrm>
          <a:off x="7674113" y="3695344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4545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4545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4545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Духовно-нравственное</a:t>
          </a:r>
        </a:p>
      </dsp:txBody>
      <dsp:txXfrm>
        <a:off x="8173202" y="3813331"/>
        <a:ext cx="2409818" cy="569689"/>
      </dsp:txXfrm>
    </dsp:sp>
    <dsp:sp modelId="{1C4195D8-54EC-484B-91F0-F73A00ECA5B7}">
      <dsp:nvSpPr>
        <dsp:cNvPr id="0" name=""/>
        <dsp:cNvSpPr/>
      </dsp:nvSpPr>
      <dsp:spPr>
        <a:xfrm rot="7669246">
          <a:off x="8921499" y="4453310"/>
          <a:ext cx="140459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08975"/>
                <a:satOff val="149"/>
                <a:lumOff val="1167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208975"/>
                <a:satOff val="149"/>
                <a:lumOff val="1167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208975"/>
                <a:satOff val="149"/>
                <a:lumOff val="1167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 rot="10800000">
        <a:off x="8955487" y="4493713"/>
        <a:ext cx="98321" cy="171136"/>
      </dsp:txXfrm>
    </dsp:sp>
    <dsp:sp modelId="{CAD93AB2-98F2-4B17-97C8-FE448959D180}">
      <dsp:nvSpPr>
        <dsp:cNvPr id="0" name=""/>
        <dsp:cNvSpPr/>
      </dsp:nvSpPr>
      <dsp:spPr>
        <a:xfrm>
          <a:off x="6896474" y="4697122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18182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18182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18182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Патриотическое</a:t>
          </a:r>
        </a:p>
      </dsp:txBody>
      <dsp:txXfrm>
        <a:off x="7395563" y="4815109"/>
        <a:ext cx="2409818" cy="569689"/>
      </dsp:txXfrm>
    </dsp:sp>
    <dsp:sp modelId="{75D5381A-1514-4C5D-94C2-ADE3F05CAD9D}">
      <dsp:nvSpPr>
        <dsp:cNvPr id="0" name=""/>
        <dsp:cNvSpPr/>
      </dsp:nvSpPr>
      <dsp:spPr>
        <a:xfrm rot="21317061">
          <a:off x="7074212" y="5074970"/>
          <a:ext cx="200501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261219"/>
                <a:satOff val="186"/>
                <a:lumOff val="1459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261219"/>
                <a:satOff val="186"/>
                <a:lumOff val="1459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261219"/>
                <a:satOff val="186"/>
                <a:lumOff val="1459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>
        <a:off x="7074314" y="5134488"/>
        <a:ext cx="140351" cy="171136"/>
      </dsp:txXfrm>
    </dsp:sp>
    <dsp:sp modelId="{DA17B033-0AE6-42B6-9783-FD5190940D74}">
      <dsp:nvSpPr>
        <dsp:cNvPr id="0" name=""/>
        <dsp:cNvSpPr/>
      </dsp:nvSpPr>
      <dsp:spPr>
        <a:xfrm>
          <a:off x="4055767" y="4931452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1818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1818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1818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Экономическое</a:t>
          </a:r>
        </a:p>
      </dsp:txBody>
      <dsp:txXfrm>
        <a:off x="4554856" y="5049439"/>
        <a:ext cx="2409818" cy="569689"/>
      </dsp:txXfrm>
    </dsp:sp>
    <dsp:sp modelId="{2D14BF94-63A5-47F9-A3FF-38FF124DB7A9}">
      <dsp:nvSpPr>
        <dsp:cNvPr id="0" name=""/>
        <dsp:cNvSpPr/>
      </dsp:nvSpPr>
      <dsp:spPr>
        <a:xfrm rot="354727">
          <a:off x="4229157" y="5036982"/>
          <a:ext cx="73651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313462"/>
                <a:satOff val="223"/>
                <a:lumOff val="175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313462"/>
                <a:satOff val="223"/>
                <a:lumOff val="175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313462"/>
                <a:satOff val="223"/>
                <a:lumOff val="175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>
        <a:off x="4229216" y="5092890"/>
        <a:ext cx="51556" cy="171136"/>
      </dsp:txXfrm>
    </dsp:sp>
    <dsp:sp modelId="{A8319DD5-C360-466D-8264-305C5143AC8D}">
      <dsp:nvSpPr>
        <dsp:cNvPr id="0" name=""/>
        <dsp:cNvSpPr/>
      </dsp:nvSpPr>
      <dsp:spPr>
        <a:xfrm>
          <a:off x="1072349" y="4622508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5455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5455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5455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Финансовое</a:t>
          </a:r>
        </a:p>
      </dsp:txBody>
      <dsp:txXfrm>
        <a:off x="1571438" y="4740495"/>
        <a:ext cx="2409818" cy="569689"/>
      </dsp:txXfrm>
    </dsp:sp>
    <dsp:sp modelId="{01D429E1-C23B-4527-A40B-419624B0EC17}">
      <dsp:nvSpPr>
        <dsp:cNvPr id="0" name=""/>
        <dsp:cNvSpPr/>
      </dsp:nvSpPr>
      <dsp:spPr>
        <a:xfrm rot="13975169">
          <a:off x="2330426" y="4384675"/>
          <a:ext cx="139028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365706"/>
                <a:satOff val="260"/>
                <a:lumOff val="2043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365706"/>
                <a:satOff val="260"/>
                <a:lumOff val="2043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365706"/>
                <a:satOff val="260"/>
                <a:lumOff val="2043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 rot="10800000">
        <a:off x="2363854" y="4458358"/>
        <a:ext cx="97320" cy="171136"/>
      </dsp:txXfrm>
    </dsp:sp>
    <dsp:sp modelId="{BF3AFF9E-FF97-41BA-9B7B-82D2E2D75122}">
      <dsp:nvSpPr>
        <dsp:cNvPr id="0" name=""/>
        <dsp:cNvSpPr/>
      </dsp:nvSpPr>
      <dsp:spPr>
        <a:xfrm>
          <a:off x="314791" y="3620129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29091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29091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29091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Правовое</a:t>
          </a:r>
        </a:p>
      </dsp:txBody>
      <dsp:txXfrm>
        <a:off x="813880" y="3738116"/>
        <a:ext cx="2409818" cy="569689"/>
      </dsp:txXfrm>
    </dsp:sp>
    <dsp:sp modelId="{B70EAE71-6E7D-42B6-AB34-2ACB764788A9}">
      <dsp:nvSpPr>
        <dsp:cNvPr id="0" name=""/>
        <dsp:cNvSpPr/>
      </dsp:nvSpPr>
      <dsp:spPr>
        <a:xfrm rot="15257200">
          <a:off x="1776002" y="3325618"/>
          <a:ext cx="173441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17950"/>
                <a:satOff val="297"/>
                <a:lumOff val="2335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417950"/>
                <a:satOff val="297"/>
                <a:lumOff val="2335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417950"/>
                <a:satOff val="297"/>
                <a:lumOff val="2335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 rot="10800000">
        <a:off x="1809064" y="3407708"/>
        <a:ext cx="121409" cy="171136"/>
      </dsp:txXfrm>
    </dsp:sp>
    <dsp:sp modelId="{24559EFD-9CC3-46C5-8CB4-A29F6FCC5F05}">
      <dsp:nvSpPr>
        <dsp:cNvPr id="0" name=""/>
        <dsp:cNvSpPr/>
      </dsp:nvSpPr>
      <dsp:spPr>
        <a:xfrm>
          <a:off x="0" y="2501222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2727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2727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2727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Экологическое</a:t>
          </a:r>
        </a:p>
      </dsp:txBody>
      <dsp:txXfrm>
        <a:off x="499089" y="2619209"/>
        <a:ext cx="2409818" cy="569689"/>
      </dsp:txXfrm>
    </dsp:sp>
    <dsp:sp modelId="{CF827905-BC63-4336-A50B-0FA04DC2E6E1}">
      <dsp:nvSpPr>
        <dsp:cNvPr id="0" name=""/>
        <dsp:cNvSpPr/>
      </dsp:nvSpPr>
      <dsp:spPr>
        <a:xfrm rot="17141916">
          <a:off x="1773037" y="2206156"/>
          <a:ext cx="174058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470194"/>
                <a:satOff val="335"/>
                <a:lumOff val="2627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470194"/>
                <a:satOff val="335"/>
                <a:lumOff val="2627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470194"/>
                <a:satOff val="335"/>
                <a:lumOff val="2627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>
        <a:off x="1792081" y="2288337"/>
        <a:ext cx="121841" cy="171136"/>
      </dsp:txXfrm>
    </dsp:sp>
    <dsp:sp modelId="{C2FE6720-BE86-4AB0-81F0-8653005FA2C6}">
      <dsp:nvSpPr>
        <dsp:cNvPr id="0" name=""/>
        <dsp:cNvSpPr/>
      </dsp:nvSpPr>
      <dsp:spPr>
        <a:xfrm>
          <a:off x="314803" y="1381169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36364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36364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36364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b="1" kern="1200" dirty="0">
              <a:latin typeface="Calibri" pitchFamily="34" charset="0"/>
              <a:cs typeface="Times New Roman" panose="02020603050405020304" pitchFamily="18" charset="0"/>
            </a:rPr>
            <a:t>Мультикультурное</a:t>
          </a:r>
        </a:p>
      </dsp:txBody>
      <dsp:txXfrm>
        <a:off x="813892" y="1499156"/>
        <a:ext cx="2409818" cy="569689"/>
      </dsp:txXfrm>
    </dsp:sp>
    <dsp:sp modelId="{83BE7AB8-4907-4CCC-BE62-1FCED0E11D17}">
      <dsp:nvSpPr>
        <dsp:cNvPr id="0" name=""/>
        <dsp:cNvSpPr/>
      </dsp:nvSpPr>
      <dsp:spPr>
        <a:xfrm rot="18426804">
          <a:off x="2326060" y="1143922"/>
          <a:ext cx="138307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522437"/>
                <a:satOff val="372"/>
                <a:lumOff val="2919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522437"/>
                <a:satOff val="372"/>
                <a:lumOff val="2919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522437"/>
                <a:satOff val="372"/>
                <a:lumOff val="2919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>
        <a:off x="2334288" y="1217512"/>
        <a:ext cx="96815" cy="171136"/>
      </dsp:txXfrm>
    </dsp:sp>
    <dsp:sp modelId="{F8DA4B7E-BC9A-420E-ABB3-D883F23A2B99}">
      <dsp:nvSpPr>
        <dsp:cNvPr id="0" name=""/>
        <dsp:cNvSpPr/>
      </dsp:nvSpPr>
      <dsp:spPr>
        <a:xfrm>
          <a:off x="1072352" y="379996"/>
          <a:ext cx="3407996" cy="805663"/>
        </a:xfrm>
        <a:prstGeom prst="ellipse">
          <a:avLst/>
        </a:prstGeom>
        <a:gradFill rotWithShape="0">
          <a:gsLst>
            <a:gs pos="0">
              <a:schemeClr val="accent2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2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Calibri" pitchFamily="34" charset="0"/>
              <a:cs typeface="Times New Roman" panose="02020603050405020304" pitchFamily="18" charset="0"/>
            </a:rPr>
            <a:t>Гражданское</a:t>
          </a:r>
        </a:p>
      </dsp:txBody>
      <dsp:txXfrm>
        <a:off x="1571441" y="497983"/>
        <a:ext cx="2409818" cy="569689"/>
      </dsp:txXfrm>
    </dsp:sp>
    <dsp:sp modelId="{4B96C40B-12F6-46CA-8E68-632E9F47D3A2}">
      <dsp:nvSpPr>
        <dsp:cNvPr id="0" name=""/>
        <dsp:cNvSpPr/>
      </dsp:nvSpPr>
      <dsp:spPr>
        <a:xfrm rot="10401533">
          <a:off x="4249452" y="466403"/>
          <a:ext cx="39428" cy="28522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-574681"/>
                <a:satOff val="409"/>
                <a:lumOff val="321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shade val="90000"/>
                <a:hueOff val="-574681"/>
                <a:satOff val="409"/>
                <a:lumOff val="321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shade val="90000"/>
                <a:hueOff val="-574681"/>
                <a:satOff val="409"/>
                <a:lumOff val="321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b="1" kern="1200" dirty="0">
            <a:solidFill>
              <a:schemeClr val="tx2"/>
            </a:solidFill>
            <a:latin typeface="Calibri" pitchFamily="34" charset="0"/>
            <a:cs typeface="Times New Roman" panose="02020603050405020304" pitchFamily="18" charset="0"/>
          </a:endParaRPr>
        </a:p>
      </dsp:txBody>
      <dsp:txXfrm rot="10800000">
        <a:off x="4261240" y="522765"/>
        <a:ext cx="27600" cy="171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89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A02BA6-5408-4CDE-BA4E-324CF9894AD1}" type="datetimeFigureOut">
              <a:rPr lang="ru-RU" smtClean="0"/>
              <a:t>24.04.2023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3B721-3873-418D-AE7C-0DF1960617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942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7379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41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11476F1-7C4A-49E7-ABC6-2134B5777F39}" type="slidenum">
              <a:rPr lang="ru-RU" altLang="ru-RU" smtClean="0">
                <a:solidFill>
                  <a:srgbClr val="FF0000"/>
                </a:solidFill>
                <a:latin typeface="Verdana" pitchFamily="34" charset="0"/>
              </a:rPr>
              <a:pPr>
                <a:spcBef>
                  <a:spcPct val="0"/>
                </a:spcBef>
              </a:pPr>
              <a:t>62</a:t>
            </a:fld>
            <a:endParaRPr lang="ru-RU" altLang="ru-RU" dirty="0">
              <a:solidFill>
                <a:srgbClr val="FF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4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5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6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7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8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9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0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em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1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98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0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40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024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89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 flipH="1">
            <a:off x="2639616" y="96045"/>
            <a:ext cx="9552384" cy="817646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ru-RU" sz="1800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2068285" y="192428"/>
            <a:ext cx="2051" cy="626298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44"/>
          <p:cNvGrpSpPr/>
          <p:nvPr userDrawn="1"/>
        </p:nvGrpSpPr>
        <p:grpSpPr>
          <a:xfrm>
            <a:off x="210877" y="256608"/>
            <a:ext cx="1756664" cy="497938"/>
            <a:chOff x="338369" y="163286"/>
            <a:chExt cx="1440066" cy="497938"/>
          </a:xfrm>
        </p:grpSpPr>
        <p:sp>
          <p:nvSpPr>
            <p:cNvPr id="9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25013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4"/>
          <p:cNvPicPr>
            <a:picLocks noChangeAspect="1"/>
          </p:cNvPicPr>
          <p:nvPr userDrawn="1"/>
        </p:nvPicPr>
        <p:blipFill>
          <a:blip r:embed="rId2" cstate="print"/>
          <a:srcRect l="-5" r="14490"/>
          <a:stretch>
            <a:fillRect/>
          </a:stretch>
        </p:blipFill>
        <p:spPr bwMode="auto">
          <a:xfrm>
            <a:off x="-9049" y="6063204"/>
            <a:ext cx="12192001" cy="79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1" y="54715"/>
            <a:ext cx="2217220" cy="6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 userDrawn="1"/>
        </p:nvSpPr>
        <p:spPr>
          <a:xfrm>
            <a:off x="266069" y="751602"/>
            <a:ext cx="2300479" cy="260613"/>
          </a:xfrm>
          <a:prstGeom prst="rect">
            <a:avLst/>
          </a:prstGeom>
        </p:spPr>
        <p:txBody>
          <a:bodyPr lIns="80147" tIns="40074" rIns="80147" bIns="40074"/>
          <a:lstStyle>
            <a:lvl1pPr algn="ctr" defTabSz="1043056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  <a:latin typeface="Trebuchet MS" pitchFamily="34" charset="0"/>
              </a:rPr>
              <a:t>Дошкольное образование</a:t>
            </a:r>
          </a:p>
        </p:txBody>
      </p:sp>
      <p:pic>
        <p:nvPicPr>
          <p:cNvPr id="10" name="Рисунок 27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3088" y="228938"/>
            <a:ext cx="546613" cy="22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Группа 11"/>
          <p:cNvGrpSpPr/>
          <p:nvPr userDrawn="1"/>
        </p:nvGrpSpPr>
        <p:grpSpPr>
          <a:xfrm>
            <a:off x="10930449" y="200431"/>
            <a:ext cx="1261553" cy="485522"/>
            <a:chOff x="9586913" y="190004"/>
            <a:chExt cx="1106487" cy="535310"/>
          </a:xfrm>
        </p:grpSpPr>
        <p:pic>
          <p:nvPicPr>
            <p:cNvPr id="13" name="Рисунок 48"/>
            <p:cNvPicPr>
              <a:picLocks noChangeAspect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56775" y="190004"/>
              <a:ext cx="342900" cy="42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46"/>
            <p:cNvPicPr>
              <a:picLocks noChangeAspect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586913" y="252239"/>
              <a:ext cx="1106487" cy="473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4094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510B-224B-476F-B79C-5C3DC30E5DDB}" type="datetime1">
              <a:rPr lang="ru-RU" smtClean="0">
                <a:solidFill>
                  <a:srgbClr val="696464"/>
                </a:solidFill>
              </a:rPr>
              <a:pPr/>
              <a:t>24.04.2023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2F99-9CAF-421C-99DF-AD536C7D6F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809857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1149" y="465739"/>
            <a:ext cx="8819961" cy="81887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half" idx="1"/>
          </p:nvPr>
        </p:nvSpPr>
        <p:spPr>
          <a:xfrm>
            <a:off x="1286306" y="2300421"/>
            <a:ext cx="9629635" cy="335225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73281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744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 userDrawn="1"/>
        </p:nvSpPr>
        <p:spPr>
          <a:xfrm>
            <a:off x="2" y="1"/>
            <a:ext cx="12182951" cy="980537"/>
          </a:xfrm>
          <a:prstGeom prst="rect">
            <a:avLst/>
          </a:prstGeom>
          <a:solidFill>
            <a:srgbClr val="88C3E3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4" tIns="45654" rIns="45654" bIns="45654" anchor="ctr"/>
          <a:lstStyle/>
          <a:p>
            <a:pPr defTabSz="908881" eaLnBrk="1" hangingPunct="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 dirty="0">
              <a:solidFill>
                <a:srgbClr val="FFFFFF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224438" y="33119"/>
            <a:ext cx="11743125" cy="914303"/>
          </a:xfrm>
          <a:prstGeom prst="rect">
            <a:avLst/>
          </a:prstGeom>
          <a:noFill/>
          <a:ln>
            <a:noFill/>
          </a:ln>
        </p:spPr>
        <p:txBody>
          <a:bodyPr lIns="91312" tIns="45656" rIns="91312" bIns="45656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800479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500" dirty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5" name="Picture 3" descr="D:\Моя работа\Соц. сети\Соцсети\Статьи\Работа со статьями\ИП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801" y="-110306"/>
            <a:ext cx="751527" cy="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922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453"/>
          <p:cNvSpPr/>
          <p:nvPr userDrawn="1"/>
        </p:nvSpPr>
        <p:spPr>
          <a:xfrm>
            <a:off x="2" y="1"/>
            <a:ext cx="12182951" cy="980537"/>
          </a:xfrm>
          <a:prstGeom prst="rect">
            <a:avLst/>
          </a:prstGeom>
          <a:solidFill>
            <a:srgbClr val="88C3E3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654" tIns="45654" rIns="45654" bIns="45654" anchor="ctr"/>
          <a:lstStyle/>
          <a:p>
            <a:pPr defTabSz="908881" eaLnBrk="1" hangingPunct="1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sz="1800" dirty="0">
              <a:solidFill>
                <a:srgbClr val="FFFFFF"/>
              </a:solidFill>
              <a:latin typeface="+mn-lt"/>
              <a:cs typeface="+mn-cs"/>
              <a:sym typeface="Calibri"/>
            </a:endParaRPr>
          </a:p>
        </p:txBody>
      </p:sp>
      <p:sp>
        <p:nvSpPr>
          <p:cNvPr id="4" name="Shape 455"/>
          <p:cNvSpPr txBox="1">
            <a:spLocks/>
          </p:cNvSpPr>
          <p:nvPr userDrawn="1"/>
        </p:nvSpPr>
        <p:spPr bwMode="auto">
          <a:xfrm>
            <a:off x="224438" y="33119"/>
            <a:ext cx="11743125" cy="914303"/>
          </a:xfrm>
          <a:prstGeom prst="rect">
            <a:avLst/>
          </a:prstGeom>
          <a:noFill/>
          <a:ln>
            <a:noFill/>
          </a:ln>
        </p:spPr>
        <p:txBody>
          <a:bodyPr lIns="91312" tIns="45656" rIns="91312" bIns="45656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700">
                <a:solidFill>
                  <a:schemeClr val="tx1"/>
                </a:solidFill>
                <a:latin typeface="Calibri" pitchFamily="34" charset="0"/>
              </a:defRPr>
            </a:lvl1pPr>
            <a:lvl2pPr marL="842963" indent="-323850" eaLnBrk="0" hangingPunct="0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</a:defRPr>
            </a:lvl2pPr>
            <a:lvl3pPr marL="1296988" indent="-258763" eaLnBrk="0" hangingPunct="0">
              <a:spcBef>
                <a:spcPct val="20000"/>
              </a:spcBef>
              <a:buFont typeface="Arial" pitchFamily="34" charset="0"/>
              <a:buChar char="•"/>
              <a:defRPr sz="2700">
                <a:solidFill>
                  <a:schemeClr val="tx1"/>
                </a:solidFill>
                <a:latin typeface="Calibri" pitchFamily="34" charset="0"/>
              </a:defRPr>
            </a:lvl3pPr>
            <a:lvl4pPr marL="1816100" indent="-258763" eaLnBrk="0" hangingPunct="0">
              <a:spcBef>
                <a:spcPct val="20000"/>
              </a:spcBef>
              <a:buFont typeface="Arial" pitchFamily="34" charset="0"/>
              <a:buChar char="–"/>
              <a:defRPr sz="2300">
                <a:solidFill>
                  <a:schemeClr val="tx1"/>
                </a:solidFill>
                <a:latin typeface="Calibri" pitchFamily="34" charset="0"/>
              </a:defRPr>
            </a:lvl4pPr>
            <a:lvl5pPr marL="2336800" indent="-258763" eaLnBrk="0" hangingPunct="0">
              <a:spcBef>
                <a:spcPct val="20000"/>
              </a:spcBef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5pPr>
            <a:lvl6pPr marL="27940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6pPr>
            <a:lvl7pPr marL="32512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7pPr>
            <a:lvl8pPr marL="37084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8pPr>
            <a:lvl9pPr marL="4165600" indent="-2587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800479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500" dirty="0">
              <a:solidFill>
                <a:srgbClr val="FFFFFF"/>
              </a:solidFill>
              <a:latin typeface="Impact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6" name="Picture 3" descr="D:\Моя работа\Соц. сети\Соцсети\Статьи\Работа со статьями\ИП4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1801" y="-110306"/>
            <a:ext cx="751527" cy="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44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16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3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Прямая соединительная линия 32"/>
          <p:cNvCxnSpPr>
            <a:cxnSpLocks noChangeShapeType="1"/>
          </p:cNvCxnSpPr>
          <p:nvPr userDrawn="1"/>
        </p:nvCxnSpPr>
        <p:spPr bwMode="auto">
          <a:xfrm>
            <a:off x="4656138" y="4932363"/>
            <a:ext cx="7559675" cy="0"/>
          </a:xfrm>
          <a:prstGeom prst="line">
            <a:avLst/>
          </a:prstGeom>
          <a:noFill/>
          <a:ln w="22225">
            <a:solidFill>
              <a:srgbClr val="FC065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Прямая соединительная линия 33"/>
          <p:cNvCxnSpPr>
            <a:cxnSpLocks noChangeShapeType="1"/>
          </p:cNvCxnSpPr>
          <p:nvPr userDrawn="1"/>
        </p:nvCxnSpPr>
        <p:spPr bwMode="auto">
          <a:xfrm>
            <a:off x="4656138" y="4918075"/>
            <a:ext cx="7559675" cy="0"/>
          </a:xfrm>
          <a:prstGeom prst="line">
            <a:avLst/>
          </a:prstGeom>
          <a:noFill/>
          <a:ln w="28575">
            <a:solidFill>
              <a:srgbClr val="2F3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Группа 34"/>
          <p:cNvGrpSpPr>
            <a:grpSpLocks/>
          </p:cNvGrpSpPr>
          <p:nvPr userDrawn="1"/>
        </p:nvGrpSpPr>
        <p:grpSpPr bwMode="auto">
          <a:xfrm>
            <a:off x="1487488" y="4643438"/>
            <a:ext cx="2808287" cy="1039812"/>
            <a:chOff x="1487488" y="4642666"/>
            <a:chExt cx="3528392" cy="1306614"/>
          </a:xfrm>
        </p:grpSpPr>
        <p:pic>
          <p:nvPicPr>
            <p:cNvPr id="7" name="Рисунок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4642666"/>
              <a:ext cx="3528392" cy="83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767" y="5582108"/>
              <a:ext cx="993054" cy="367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Прямая соединительная линия 37"/>
          <p:cNvCxnSpPr>
            <a:cxnSpLocks noChangeShapeType="1"/>
          </p:cNvCxnSpPr>
          <p:nvPr userDrawn="1"/>
        </p:nvCxnSpPr>
        <p:spPr bwMode="auto">
          <a:xfrm>
            <a:off x="0" y="4932363"/>
            <a:ext cx="1079500" cy="0"/>
          </a:xfrm>
          <a:prstGeom prst="line">
            <a:avLst/>
          </a:prstGeom>
          <a:noFill/>
          <a:ln w="22225">
            <a:solidFill>
              <a:srgbClr val="FC065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Прямая соединительная линия 38"/>
          <p:cNvCxnSpPr>
            <a:cxnSpLocks noChangeShapeType="1"/>
          </p:cNvCxnSpPr>
          <p:nvPr userDrawn="1"/>
        </p:nvCxnSpPr>
        <p:spPr bwMode="auto">
          <a:xfrm>
            <a:off x="0" y="4918075"/>
            <a:ext cx="1079500" cy="0"/>
          </a:xfrm>
          <a:prstGeom prst="line">
            <a:avLst/>
          </a:prstGeom>
          <a:noFill/>
          <a:ln w="28575">
            <a:solidFill>
              <a:srgbClr val="2F3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1598935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5400" b="1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195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3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3175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5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3175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Текст 10"/>
          <p:cNvSpPr>
            <a:spLocks noGrp="1"/>
          </p:cNvSpPr>
          <p:nvPr>
            <p:ph type="body" sz="quarter" idx="12"/>
          </p:nvPr>
        </p:nvSpPr>
        <p:spPr>
          <a:xfrm>
            <a:off x="334433" y="1052736"/>
            <a:ext cx="11520000" cy="489654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Clr>
                <a:srgbClr val="2D3494"/>
              </a:buClr>
              <a:defRPr sz="1400" b="0" i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spcBef>
                <a:spcPts val="600"/>
              </a:spcBef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929919" cy="288000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33860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Объект 3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4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21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Текст 11"/>
          <p:cNvSpPr>
            <a:spLocks noGrp="1"/>
          </p:cNvSpPr>
          <p:nvPr>
            <p:ph type="body" sz="quarter" idx="16"/>
          </p:nvPr>
        </p:nvSpPr>
        <p:spPr>
          <a:xfrm>
            <a:off x="1487488" y="1591629"/>
            <a:ext cx="8712968" cy="3603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1"/>
          <p:cNvSpPr>
            <a:spLocks noGrp="1"/>
          </p:cNvSpPr>
          <p:nvPr>
            <p:ph type="body" sz="quarter" idx="18"/>
          </p:nvPr>
        </p:nvSpPr>
        <p:spPr>
          <a:xfrm>
            <a:off x="1487488" y="3140645"/>
            <a:ext cx="8712968" cy="360363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9"/>
          </p:nvPr>
        </p:nvSpPr>
        <p:spPr>
          <a:xfrm>
            <a:off x="2135560" y="2097944"/>
            <a:ext cx="8064896" cy="864368"/>
          </a:xfrm>
          <a:prstGeom prst="rect">
            <a:avLst/>
          </a:prstGeom>
        </p:spPr>
        <p:txBody>
          <a:bodyPr/>
          <a:lstStyle>
            <a:lvl1pPr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20"/>
          </p:nvPr>
        </p:nvSpPr>
        <p:spPr>
          <a:xfrm>
            <a:off x="2138852" y="3641656"/>
            <a:ext cx="8061604" cy="86436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bg2"/>
              </a:buClr>
              <a:buSzTx/>
              <a:buFont typeface="Arial" pitchFamily="34" charset="0"/>
              <a:buNone/>
              <a:tabLst/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21"/>
          </p:nvPr>
        </p:nvSpPr>
        <p:spPr>
          <a:xfrm>
            <a:off x="10200456" y="1591629"/>
            <a:ext cx="603572" cy="362477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22"/>
          </p:nvPr>
        </p:nvSpPr>
        <p:spPr>
          <a:xfrm>
            <a:off x="10200456" y="3139587"/>
            <a:ext cx="603572" cy="362477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23"/>
          </p:nvPr>
        </p:nvSpPr>
        <p:spPr>
          <a:xfrm>
            <a:off x="10202386" y="2097943"/>
            <a:ext cx="601642" cy="864369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24"/>
          </p:nvPr>
        </p:nvSpPr>
        <p:spPr>
          <a:xfrm>
            <a:off x="10200456" y="3641126"/>
            <a:ext cx="603572" cy="865427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785903" cy="288000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69067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3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17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Текст 11"/>
          <p:cNvSpPr>
            <a:spLocks noGrp="1"/>
          </p:cNvSpPr>
          <p:nvPr>
            <p:ph type="body" sz="quarter" idx="16"/>
          </p:nvPr>
        </p:nvSpPr>
        <p:spPr>
          <a:xfrm>
            <a:off x="1487488" y="1591629"/>
            <a:ext cx="9316540" cy="360363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>
              <a:defRPr sz="1400" b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Текст 11"/>
          <p:cNvSpPr>
            <a:spLocks noGrp="1"/>
          </p:cNvSpPr>
          <p:nvPr>
            <p:ph type="body" sz="quarter" idx="18"/>
          </p:nvPr>
        </p:nvSpPr>
        <p:spPr>
          <a:xfrm>
            <a:off x="1485173" y="2132856"/>
            <a:ext cx="9316540" cy="360363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21"/>
          </p:nvPr>
        </p:nvSpPr>
        <p:spPr>
          <a:xfrm>
            <a:off x="10200456" y="1591629"/>
            <a:ext cx="603572" cy="3624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2"/>
          <p:cNvSpPr>
            <a:spLocks noGrp="1"/>
          </p:cNvSpPr>
          <p:nvPr>
            <p:ph type="body" sz="quarter" idx="22"/>
          </p:nvPr>
        </p:nvSpPr>
        <p:spPr>
          <a:xfrm>
            <a:off x="10198141" y="2131798"/>
            <a:ext cx="603572" cy="3624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23"/>
          </p:nvPr>
        </p:nvSpPr>
        <p:spPr>
          <a:xfrm>
            <a:off x="1485173" y="2671967"/>
            <a:ext cx="9316540" cy="360363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2"/>
          <p:cNvSpPr>
            <a:spLocks noGrp="1"/>
          </p:cNvSpPr>
          <p:nvPr>
            <p:ph type="body" sz="quarter" idx="24"/>
          </p:nvPr>
        </p:nvSpPr>
        <p:spPr>
          <a:xfrm>
            <a:off x="10198141" y="2670909"/>
            <a:ext cx="603572" cy="3624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11"/>
          <p:cNvSpPr>
            <a:spLocks noGrp="1"/>
          </p:cNvSpPr>
          <p:nvPr>
            <p:ph type="body" sz="quarter" idx="25"/>
          </p:nvPr>
        </p:nvSpPr>
        <p:spPr>
          <a:xfrm>
            <a:off x="1485173" y="3210020"/>
            <a:ext cx="9316540" cy="360363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2"/>
          <p:cNvSpPr>
            <a:spLocks noGrp="1"/>
          </p:cNvSpPr>
          <p:nvPr>
            <p:ph type="body" sz="quarter" idx="26"/>
          </p:nvPr>
        </p:nvSpPr>
        <p:spPr>
          <a:xfrm>
            <a:off x="10198141" y="3208962"/>
            <a:ext cx="603572" cy="362477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857911" cy="288000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457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+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3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1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2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10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138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Текст 12"/>
          <p:cNvSpPr>
            <a:spLocks noGrp="1"/>
          </p:cNvSpPr>
          <p:nvPr>
            <p:ph type="body" sz="quarter" idx="15"/>
          </p:nvPr>
        </p:nvSpPr>
        <p:spPr>
          <a:xfrm>
            <a:off x="334434" y="1628800"/>
            <a:ext cx="5568951" cy="432048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9" name="Текст 12"/>
          <p:cNvSpPr>
            <a:spLocks noGrp="1"/>
          </p:cNvSpPr>
          <p:nvPr>
            <p:ph type="body" sz="quarter" idx="16"/>
          </p:nvPr>
        </p:nvSpPr>
        <p:spPr>
          <a:xfrm>
            <a:off x="6288617" y="1628800"/>
            <a:ext cx="5568951" cy="1728191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Текст 12"/>
          <p:cNvSpPr>
            <a:spLocks noGrp="1"/>
          </p:cNvSpPr>
          <p:nvPr>
            <p:ph type="body" sz="quarter" idx="17"/>
          </p:nvPr>
        </p:nvSpPr>
        <p:spPr>
          <a:xfrm>
            <a:off x="6288617" y="4005064"/>
            <a:ext cx="5568951" cy="1944216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endParaRPr lang="ru-RU" dirty="0"/>
          </a:p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9" name="Текст 7"/>
          <p:cNvSpPr>
            <a:spLocks noGrp="1"/>
          </p:cNvSpPr>
          <p:nvPr>
            <p:ph type="body" sz="quarter" idx="19"/>
          </p:nvPr>
        </p:nvSpPr>
        <p:spPr>
          <a:xfrm>
            <a:off x="334433" y="1268760"/>
            <a:ext cx="5568952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lIns="72000" tIns="72000" rIns="72000" bIns="72000" rtlCol="0" anchor="ctr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Текст 7"/>
          <p:cNvSpPr>
            <a:spLocks noGrp="1"/>
          </p:cNvSpPr>
          <p:nvPr>
            <p:ph type="body" sz="quarter" idx="20"/>
          </p:nvPr>
        </p:nvSpPr>
        <p:spPr>
          <a:xfrm>
            <a:off x="6288618" y="1268760"/>
            <a:ext cx="5568952" cy="3600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lIns="72000" tIns="72000" rIns="72000" bIns="72000" rtlCol="0" anchor="ctr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/>
          </p:nvPr>
        </p:nvSpPr>
        <p:spPr>
          <a:xfrm>
            <a:off x="6285481" y="3645023"/>
            <a:ext cx="5568952" cy="3600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19050" dir="5400000" algn="ctr" rotWithShape="0">
              <a:srgbClr val="2D3494"/>
            </a:outerShdw>
          </a:effectLst>
        </p:spPr>
        <p:txBody>
          <a:bodyPr lIns="72000" tIns="72000" rIns="72000" bIns="72000" rtlCol="0" anchor="ctr">
            <a:noAutofit/>
          </a:bodyPr>
          <a:lstStyle>
            <a:lvl1pPr algn="ctr">
              <a:lnSpc>
                <a:spcPts val="1200"/>
              </a:lnSpc>
              <a:defRPr lang="ru-RU" sz="1400" b="1" u="none" kern="120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857911" cy="288000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7966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3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7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5719853" y="1052736"/>
            <a:ext cx="6121400" cy="48962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334963" y="1052742"/>
            <a:ext cx="5113337" cy="4896537"/>
          </a:xfrm>
          <a:prstGeom prst="rect">
            <a:avLst/>
          </a:prstGeo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929919" cy="288000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3796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3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0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7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334433" y="1047150"/>
            <a:ext cx="6121400" cy="4896252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6736863" y="1047150"/>
            <a:ext cx="5113337" cy="4896537"/>
          </a:xfrm>
          <a:prstGeom prst="rect">
            <a:avLst/>
          </a:prstGeo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929919" cy="288000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14423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3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4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7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Текст 8"/>
          <p:cNvSpPr>
            <a:spLocks noGrp="1"/>
          </p:cNvSpPr>
          <p:nvPr>
            <p:ph type="body" sz="quarter" idx="17"/>
          </p:nvPr>
        </p:nvSpPr>
        <p:spPr>
          <a:xfrm>
            <a:off x="334963" y="1052742"/>
            <a:ext cx="5113337" cy="4896537"/>
          </a:xfrm>
          <a:prstGeom prst="rect">
            <a:avLst/>
          </a:prstGeom>
        </p:spPr>
        <p:txBody>
          <a:bodyPr/>
          <a:lstStyle>
            <a:lvl1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2pPr>
            <a:lvl3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3pPr>
            <a:lvl4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4pPr>
            <a:lvl5pPr>
              <a:buClr>
                <a:srgbClr val="2D3494"/>
              </a:buCl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sz="quarter" idx="18"/>
          </p:nvPr>
        </p:nvSpPr>
        <p:spPr>
          <a:xfrm>
            <a:off x="5808663" y="1052513"/>
            <a:ext cx="6045200" cy="489743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6" name="Текст 8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785903" cy="288000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377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8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6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Таблица 3"/>
          <p:cNvSpPr>
            <a:spLocks noGrp="1"/>
          </p:cNvSpPr>
          <p:nvPr>
            <p:ph type="tbl" sz="quarter" idx="18"/>
          </p:nvPr>
        </p:nvSpPr>
        <p:spPr>
          <a:xfrm>
            <a:off x="334433" y="1052513"/>
            <a:ext cx="11519999" cy="489743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40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endParaRPr lang="ru-RU" noProof="0" dirty="0"/>
          </a:p>
        </p:txBody>
      </p:sp>
      <p:sp>
        <p:nvSpPr>
          <p:cNvPr id="7" name="Текст 8"/>
          <p:cNvSpPr>
            <a:spLocks noGrp="1"/>
          </p:cNvSpPr>
          <p:nvPr>
            <p:ph type="body" sz="quarter" idx="13"/>
          </p:nvPr>
        </p:nvSpPr>
        <p:spPr>
          <a:xfrm>
            <a:off x="334433" y="6453336"/>
            <a:ext cx="8929919" cy="288000"/>
          </a:xfrm>
          <a:prstGeom prst="rect">
            <a:avLst/>
          </a:prstGeom>
        </p:spPr>
        <p:txBody>
          <a:bodyPr lIns="0" tIns="0" rIns="0" bIns="0" anchor="b"/>
          <a:lstStyle>
            <a:lvl1pPr>
              <a:spcBef>
                <a:spcPts val="300"/>
              </a:spcBef>
              <a:defRPr sz="800" b="0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34433" y="180636"/>
            <a:ext cx="11520000" cy="648642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53319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пасибо за вним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3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Слайд think-cell" r:id="rId4" imgW="360" imgH="360" progId="TCLayout.ActiveDocument.1">
                  <p:embed/>
                </p:oleObj>
              </mc:Choice>
              <mc:Fallback>
                <p:oleObj name="Слайд think-cell" r:id="rId4" imgW="360" imgH="360" progId="TCLayout.ActiveDocument.1">
                  <p:embed/>
                  <p:pic>
                    <p:nvPicPr>
                      <p:cNvPr id="3" name="Объект 3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Прямая соединительная линия 32"/>
          <p:cNvCxnSpPr>
            <a:cxnSpLocks noChangeShapeType="1"/>
          </p:cNvCxnSpPr>
          <p:nvPr userDrawn="1"/>
        </p:nvCxnSpPr>
        <p:spPr bwMode="auto">
          <a:xfrm>
            <a:off x="4656138" y="4932363"/>
            <a:ext cx="7559675" cy="0"/>
          </a:xfrm>
          <a:prstGeom prst="line">
            <a:avLst/>
          </a:prstGeom>
          <a:noFill/>
          <a:ln w="22225">
            <a:solidFill>
              <a:srgbClr val="FC065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Прямая соединительная линия 33"/>
          <p:cNvCxnSpPr>
            <a:cxnSpLocks noChangeShapeType="1"/>
          </p:cNvCxnSpPr>
          <p:nvPr userDrawn="1"/>
        </p:nvCxnSpPr>
        <p:spPr bwMode="auto">
          <a:xfrm>
            <a:off x="4656138" y="4918075"/>
            <a:ext cx="7559675" cy="0"/>
          </a:xfrm>
          <a:prstGeom prst="line">
            <a:avLst/>
          </a:prstGeom>
          <a:noFill/>
          <a:ln w="28575">
            <a:solidFill>
              <a:srgbClr val="2F3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6" name="Группа 34"/>
          <p:cNvGrpSpPr>
            <a:grpSpLocks/>
          </p:cNvGrpSpPr>
          <p:nvPr userDrawn="1"/>
        </p:nvGrpSpPr>
        <p:grpSpPr bwMode="auto">
          <a:xfrm>
            <a:off x="1487488" y="4643438"/>
            <a:ext cx="2808287" cy="1039812"/>
            <a:chOff x="1487488" y="4642666"/>
            <a:chExt cx="3528392" cy="1306614"/>
          </a:xfrm>
        </p:grpSpPr>
        <p:pic>
          <p:nvPicPr>
            <p:cNvPr id="7" name="Рисунок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88" y="4642666"/>
              <a:ext cx="3528392" cy="837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767" y="5582108"/>
              <a:ext cx="993054" cy="367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0" name="Прямая соединительная линия 37"/>
          <p:cNvCxnSpPr>
            <a:cxnSpLocks noChangeShapeType="1"/>
          </p:cNvCxnSpPr>
          <p:nvPr userDrawn="1"/>
        </p:nvCxnSpPr>
        <p:spPr bwMode="auto">
          <a:xfrm>
            <a:off x="0" y="4932363"/>
            <a:ext cx="1079500" cy="0"/>
          </a:xfrm>
          <a:prstGeom prst="line">
            <a:avLst/>
          </a:prstGeom>
          <a:noFill/>
          <a:ln w="22225">
            <a:solidFill>
              <a:srgbClr val="FC065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Прямая соединительная линия 38"/>
          <p:cNvCxnSpPr>
            <a:cxnSpLocks noChangeShapeType="1"/>
          </p:cNvCxnSpPr>
          <p:nvPr userDrawn="1"/>
        </p:nvCxnSpPr>
        <p:spPr bwMode="auto">
          <a:xfrm>
            <a:off x="0" y="4918075"/>
            <a:ext cx="1079500" cy="0"/>
          </a:xfrm>
          <a:prstGeom prst="line">
            <a:avLst/>
          </a:prstGeom>
          <a:noFill/>
          <a:ln w="28575">
            <a:solidFill>
              <a:srgbClr val="2F3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Заголовок 1"/>
          <p:cNvSpPr>
            <a:spLocks noGrp="1"/>
          </p:cNvSpPr>
          <p:nvPr>
            <p:ph type="ctrTitle"/>
          </p:nvPr>
        </p:nvSpPr>
        <p:spPr>
          <a:xfrm>
            <a:off x="0" y="1772816"/>
            <a:ext cx="12192000" cy="18300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>
            <a:normAutofit/>
          </a:bodyPr>
          <a:lstStyle>
            <a:lvl1pPr algn="ctr">
              <a:defRPr sz="5400" b="1">
                <a:solidFill>
                  <a:srgbClr val="2F3696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70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188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CE402-1C5E-42EF-8F36-50BCE605C626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E1403-21E3-472A-8CBE-75765D8A73D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99471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0642-F67D-49C4-A91F-DF8E5763F5FA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738E1-0652-487C-9C1A-76BA8286110A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95312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B84B7-D10E-4E86-97F5-BDFA2E0AB3C4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C64B9-280D-4A19-9868-DC6CF662ABE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5460736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AAC99-5632-4DD3-9E4D-A5D862D5FCF5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E9995-B518-4EB3-B72B-87D984851BC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46087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D2023-D745-4FDA-AC66-182C0CA457C3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FD3A2-7650-46CC-BD3F-62D79D498FDE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6133916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20515-242F-4EA5-A05B-F3CC30AC1BDD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7B4D-982B-48F1-B52D-4248BF855010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480643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C723-8BCB-4998-97BC-280654F9FFCB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529E0-1DD3-4536-B33A-C208BE5DEB2B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492902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C4974-2CD4-44E5-BE6E-C331D831242E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0E4F9-9663-48DA-A291-7A2A0E32B8D5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57913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9BDB3-936B-48A4-90AF-CC74A8C53104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CE6DE-EC31-4148-B555-69E618599378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53850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64710-E161-408D-A004-B5A00E0E6912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D88E1-62A6-4E9D-966B-4264D0D6327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83334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6205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4B7BD-D825-4F2C-AABC-2B106F80A784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4FBAD-A068-4D5E-A114-85364D66438C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783379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2510B-224B-476F-B79C-5C3DC30E5DDB}" type="datetime1">
              <a:rPr lang="ru-RU" smtClean="0">
                <a:solidFill>
                  <a:srgbClr val="696464"/>
                </a:solidFill>
              </a:rPr>
              <a:pPr/>
              <a:t>24.04.2023</a:t>
            </a:fld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2F99-9CAF-421C-99DF-AD536C7D6F2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363815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48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47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 userDrawn="1"/>
        </p:nvSpPr>
        <p:spPr>
          <a:xfrm>
            <a:off x="315304" y="6651116"/>
            <a:ext cx="2238710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© АО «Издательство "Просвещение"», 20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  <a:endParaRPr kumimoji="0" lang="ru-RU" sz="7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 userDrawn="1"/>
        </p:nvCxnSpPr>
        <p:spPr>
          <a:xfrm>
            <a:off x="13869" y="856475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B764E58E-9377-491C-BAAE-5993594E3F93}"/>
              </a:ext>
            </a:extLst>
          </p:cNvPr>
          <p:cNvGrpSpPr/>
          <p:nvPr userDrawn="1"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519E2-E53C-4D9E-B400-08D67129D2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B5A74A1-76B1-403A-8FB8-3FBCC4A7FA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8141FBEA-CB09-4617-90BF-6E4515E5E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48B219EA-8104-447D-9B8C-156A030698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1F453EE-6CA0-49B2-BA17-C90BA53D69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B9A3C2E-DDB2-405E-8DC4-3D9B93F9F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7B13DAB-6D92-4ADF-AEAD-3ABF38B500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997E18B7-E2E3-4FFE-A91F-0CD5422C7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1900BEDA-4FCF-4C01-9C4F-53AF15177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B68FD14B-335C-4043-B8A7-A776E214B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69810B2-AC0A-429F-BB37-B498DA7AF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96FADF93-F429-4C9F-8507-C0DF6282E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AF2E495F-4311-4EA5-A84C-17AC6D96A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0C91DDD9-5794-4274-B686-9E10A70174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74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80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736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oleObject" Target="../embeddings/oleObject1.bin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336A5C21-8560-4361-BC34-8E7691E5DE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Слайд think-cell" r:id="rId21" imgW="359" imgH="360" progId="TCLayout.ActiveDocument.1">
                  <p:embed/>
                </p:oleObj>
              </mc:Choice>
              <mc:Fallback>
                <p:oleObj name="Слайд think-cell" r:id="rId21" imgW="359" imgH="360" progId="TCLayout.ActiveDocument.1">
                  <p:embed/>
                  <p:pic>
                    <p:nvPicPr>
                      <p:cNvPr id="8" name="Объект 7" hidden="1">
                        <a:extLst>
                          <a:ext uri="{FF2B5EF4-FFF2-40B4-BE49-F238E27FC236}">
                            <a16:creationId xmlns:a16="http://schemas.microsoft.com/office/drawing/2014/main" id="{336A5C21-8560-4361-BC34-8E7691E5DE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:a16="http://schemas.microsoft.com/office/drawing/2014/main" id="{C09A8BCA-0AC5-4653-AE0C-127E1ECAA6AD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B9B150-16F9-4654-A9FF-3F04349E5D0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66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4" r:id="rId15"/>
    <p:sldLayoutId id="214748384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2" descr="line.jp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8638"/>
            <a:ext cx="12192000" cy="6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 userDrawn="1"/>
        </p:nvSpPr>
        <p:spPr>
          <a:xfrm flipH="1">
            <a:off x="0" y="97821"/>
            <a:ext cx="12192000" cy="860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092" tIns="52546" rIns="105092" bIns="5254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9" name="Прямоугольник 8"/>
          <p:cNvSpPr/>
          <p:nvPr userDrawn="1"/>
        </p:nvSpPr>
        <p:spPr>
          <a:xfrm flipH="1">
            <a:off x="2255572" y="131687"/>
            <a:ext cx="9936427" cy="746828"/>
          </a:xfrm>
          <a:prstGeom prst="rect">
            <a:avLst/>
          </a:prstGeom>
          <a:gradFill>
            <a:gsLst>
              <a:gs pos="0">
                <a:schemeClr val="bg1"/>
              </a:gs>
              <a:gs pos="39999">
                <a:srgbClr val="E4F0F4"/>
              </a:gs>
              <a:gs pos="70000">
                <a:srgbClr val="C0E1F6"/>
              </a:gs>
              <a:gs pos="100000">
                <a:srgbClr val="AAF4F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092" tIns="52546" rIns="105092" bIns="5254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grpSp>
        <p:nvGrpSpPr>
          <p:cNvPr id="10" name="Группа 44"/>
          <p:cNvGrpSpPr>
            <a:grpSpLocks/>
          </p:cNvGrpSpPr>
          <p:nvPr userDrawn="1"/>
        </p:nvGrpSpPr>
        <p:grpSpPr bwMode="auto">
          <a:xfrm>
            <a:off x="143339" y="256108"/>
            <a:ext cx="1753256" cy="497988"/>
            <a:chOff x="338369" y="163286"/>
            <a:chExt cx="1440066" cy="497938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/>
          </p:nvSpPr>
          <p:spPr bwMode="auto">
            <a:xfrm>
              <a:off x="338369" y="163286"/>
              <a:ext cx="1429001" cy="493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343111" y="397237"/>
              <a:ext cx="548521" cy="31615"/>
            </a:xfrm>
            <a:custGeom>
              <a:avLst/>
              <a:gdLst>
                <a:gd name="T0" fmla="*/ 2147483647 w 1509"/>
                <a:gd name="T1" fmla="*/ 0 h 84"/>
                <a:gd name="T2" fmla="*/ 0 w 1509"/>
                <a:gd name="T3" fmla="*/ 0 h 84"/>
                <a:gd name="T4" fmla="*/ 0 w 1509"/>
                <a:gd name="T5" fmla="*/ 2147483647 h 84"/>
                <a:gd name="T6" fmla="*/ 2147483647 w 1509"/>
                <a:gd name="T7" fmla="*/ 2147483647 h 84"/>
                <a:gd name="T8" fmla="*/ 2147483647 w 1509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09"/>
                <a:gd name="T16" fmla="*/ 0 h 84"/>
                <a:gd name="T17" fmla="*/ 1509 w 1509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1223591" y="397237"/>
              <a:ext cx="548521" cy="31615"/>
            </a:xfrm>
            <a:custGeom>
              <a:avLst/>
              <a:gdLst>
                <a:gd name="T0" fmla="*/ 2147483647 w 1510"/>
                <a:gd name="T1" fmla="*/ 0 h 84"/>
                <a:gd name="T2" fmla="*/ 2147483647 w 1510"/>
                <a:gd name="T3" fmla="*/ 0 h 84"/>
                <a:gd name="T4" fmla="*/ 0 w 1510"/>
                <a:gd name="T5" fmla="*/ 2147483647 h 84"/>
                <a:gd name="T6" fmla="*/ 2147483647 w 1510"/>
                <a:gd name="T7" fmla="*/ 2147483647 h 84"/>
                <a:gd name="T8" fmla="*/ 2147483647 w 1510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10"/>
                <a:gd name="T16" fmla="*/ 0 h 84"/>
                <a:gd name="T17" fmla="*/ 1510 w 1510"/>
                <a:gd name="T18" fmla="*/ 84 h 8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338369" y="511052"/>
              <a:ext cx="124880" cy="116976"/>
            </a:xfrm>
            <a:custGeom>
              <a:avLst/>
              <a:gdLst>
                <a:gd name="T0" fmla="*/ 0 w 342"/>
                <a:gd name="T1" fmla="*/ 2147483647 h 309"/>
                <a:gd name="T2" fmla="*/ 2147483647 w 342"/>
                <a:gd name="T3" fmla="*/ 2147483647 h 309"/>
                <a:gd name="T4" fmla="*/ 2147483647 w 342"/>
                <a:gd name="T5" fmla="*/ 2147483647 h 309"/>
                <a:gd name="T6" fmla="*/ 0 w 342"/>
                <a:gd name="T7" fmla="*/ 2147483647 h 309"/>
                <a:gd name="T8" fmla="*/ 0 w 342"/>
                <a:gd name="T9" fmla="*/ 2147483647 h 309"/>
                <a:gd name="T10" fmla="*/ 2147483647 w 342"/>
                <a:gd name="T11" fmla="*/ 2147483647 h 309"/>
                <a:gd name="T12" fmla="*/ 2147483647 w 342"/>
                <a:gd name="T13" fmla="*/ 2147483647 h 309"/>
                <a:gd name="T14" fmla="*/ 2147483647 w 342"/>
                <a:gd name="T15" fmla="*/ 2147483647 h 309"/>
                <a:gd name="T16" fmla="*/ 2147483647 w 342"/>
                <a:gd name="T17" fmla="*/ 2147483647 h 309"/>
                <a:gd name="T18" fmla="*/ 2147483647 w 342"/>
                <a:gd name="T19" fmla="*/ 2147483647 h 309"/>
                <a:gd name="T20" fmla="*/ 2147483647 w 342"/>
                <a:gd name="T21" fmla="*/ 2147483647 h 309"/>
                <a:gd name="T22" fmla="*/ 2147483647 w 342"/>
                <a:gd name="T23" fmla="*/ 2147483647 h 309"/>
                <a:gd name="T24" fmla="*/ 2147483647 w 342"/>
                <a:gd name="T25" fmla="*/ 2147483647 h 309"/>
                <a:gd name="T26" fmla="*/ 2147483647 w 342"/>
                <a:gd name="T27" fmla="*/ 2147483647 h 309"/>
                <a:gd name="T28" fmla="*/ 2147483647 w 342"/>
                <a:gd name="T29" fmla="*/ 2147483647 h 309"/>
                <a:gd name="T30" fmla="*/ 2147483647 w 342"/>
                <a:gd name="T31" fmla="*/ 2147483647 h 309"/>
                <a:gd name="T32" fmla="*/ 2147483647 w 342"/>
                <a:gd name="T33" fmla="*/ 2147483647 h 309"/>
                <a:gd name="T34" fmla="*/ 2147483647 w 342"/>
                <a:gd name="T35" fmla="*/ 2147483647 h 309"/>
                <a:gd name="T36" fmla="*/ 2147483647 w 342"/>
                <a:gd name="T37" fmla="*/ 0 h 309"/>
                <a:gd name="T38" fmla="*/ 0 w 342"/>
                <a:gd name="T39" fmla="*/ 0 h 309"/>
                <a:gd name="T40" fmla="*/ 0 w 342"/>
                <a:gd name="T41" fmla="*/ 2147483647 h 30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2"/>
                <a:gd name="T64" fmla="*/ 0 h 309"/>
                <a:gd name="T65" fmla="*/ 342 w 342"/>
                <a:gd name="T66" fmla="*/ 309 h 30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485379" y="511052"/>
              <a:ext cx="85361" cy="116976"/>
            </a:xfrm>
            <a:custGeom>
              <a:avLst/>
              <a:gdLst>
                <a:gd name="T0" fmla="*/ 2147483647 w 236"/>
                <a:gd name="T1" fmla="*/ 0 h 309"/>
                <a:gd name="T2" fmla="*/ 2147483647 w 236"/>
                <a:gd name="T3" fmla="*/ 0 h 309"/>
                <a:gd name="T4" fmla="*/ 0 w 236"/>
                <a:gd name="T5" fmla="*/ 0 h 309"/>
                <a:gd name="T6" fmla="*/ 0 w 236"/>
                <a:gd name="T7" fmla="*/ 2147483647 h 309"/>
                <a:gd name="T8" fmla="*/ 2147483647 w 236"/>
                <a:gd name="T9" fmla="*/ 2147483647 h 309"/>
                <a:gd name="T10" fmla="*/ 2147483647 w 236"/>
                <a:gd name="T11" fmla="*/ 2147483647 h 309"/>
                <a:gd name="T12" fmla="*/ 0 w 236"/>
                <a:gd name="T13" fmla="*/ 2147483647 h 309"/>
                <a:gd name="T14" fmla="*/ 0 w 236"/>
                <a:gd name="T15" fmla="*/ 2147483647 h 309"/>
                <a:gd name="T16" fmla="*/ 2147483647 w 236"/>
                <a:gd name="T17" fmla="*/ 2147483647 h 309"/>
                <a:gd name="T18" fmla="*/ 2147483647 w 236"/>
                <a:gd name="T19" fmla="*/ 2147483647 h 309"/>
                <a:gd name="T20" fmla="*/ 2147483647 w 236"/>
                <a:gd name="T21" fmla="*/ 2147483647 h 309"/>
                <a:gd name="T22" fmla="*/ 2147483647 w 236"/>
                <a:gd name="T23" fmla="*/ 2147483647 h 309"/>
                <a:gd name="T24" fmla="*/ 2147483647 w 236"/>
                <a:gd name="T25" fmla="*/ 2147483647 h 309"/>
                <a:gd name="T26" fmla="*/ 2147483647 w 236"/>
                <a:gd name="T27" fmla="*/ 2147483647 h 309"/>
                <a:gd name="T28" fmla="*/ 2147483647 w 236"/>
                <a:gd name="T29" fmla="*/ 2147483647 h 309"/>
                <a:gd name="T30" fmla="*/ 2147483647 w 236"/>
                <a:gd name="T31" fmla="*/ 2147483647 h 309"/>
                <a:gd name="T32" fmla="*/ 2147483647 w 236"/>
                <a:gd name="T33" fmla="*/ 2147483647 h 309"/>
                <a:gd name="T34" fmla="*/ 2147483647 w 236"/>
                <a:gd name="T35" fmla="*/ 0 h 309"/>
                <a:gd name="T36" fmla="*/ 2147483647 w 236"/>
                <a:gd name="T37" fmla="*/ 2147483647 h 309"/>
                <a:gd name="T38" fmla="*/ 2147483647 w 236"/>
                <a:gd name="T39" fmla="*/ 2147483647 h 309"/>
                <a:gd name="T40" fmla="*/ 2147483647 w 236"/>
                <a:gd name="T41" fmla="*/ 2147483647 h 309"/>
                <a:gd name="T42" fmla="*/ 2147483647 w 236"/>
                <a:gd name="T43" fmla="*/ 2147483647 h 309"/>
                <a:gd name="T44" fmla="*/ 2147483647 w 236"/>
                <a:gd name="T45" fmla="*/ 2147483647 h 309"/>
                <a:gd name="T46" fmla="*/ 2147483647 w 236"/>
                <a:gd name="T47" fmla="*/ 2147483647 h 309"/>
                <a:gd name="T48" fmla="*/ 2147483647 w 236"/>
                <a:gd name="T49" fmla="*/ 2147483647 h 309"/>
                <a:gd name="T50" fmla="*/ 2147483647 w 236"/>
                <a:gd name="T51" fmla="*/ 2147483647 h 309"/>
                <a:gd name="T52" fmla="*/ 2147483647 w 236"/>
                <a:gd name="T53" fmla="*/ 2147483647 h 30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36"/>
                <a:gd name="T82" fmla="*/ 0 h 309"/>
                <a:gd name="T83" fmla="*/ 236 w 236"/>
                <a:gd name="T84" fmla="*/ 309 h 30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16" name="Freeform 10"/>
            <p:cNvSpPr>
              <a:spLocks noEditPoints="1"/>
            </p:cNvSpPr>
            <p:nvPr/>
          </p:nvSpPr>
          <p:spPr bwMode="auto">
            <a:xfrm>
              <a:off x="594451" y="509471"/>
              <a:ext cx="115395" cy="120137"/>
            </a:xfrm>
            <a:custGeom>
              <a:avLst/>
              <a:gdLst>
                <a:gd name="T0" fmla="*/ 2147483647 w 317"/>
                <a:gd name="T1" fmla="*/ 0 h 317"/>
                <a:gd name="T2" fmla="*/ 2147483647 w 317"/>
                <a:gd name="T3" fmla="*/ 0 h 317"/>
                <a:gd name="T4" fmla="*/ 0 w 317"/>
                <a:gd name="T5" fmla="*/ 2147483647 h 317"/>
                <a:gd name="T6" fmla="*/ 2147483647 w 317"/>
                <a:gd name="T7" fmla="*/ 2147483647 h 317"/>
                <a:gd name="T8" fmla="*/ 2147483647 w 317"/>
                <a:gd name="T9" fmla="*/ 2147483647 h 317"/>
                <a:gd name="T10" fmla="*/ 2147483647 w 317"/>
                <a:gd name="T11" fmla="*/ 2147483647 h 317"/>
                <a:gd name="T12" fmla="*/ 2147483647 w 317"/>
                <a:gd name="T13" fmla="*/ 0 h 317"/>
                <a:gd name="T14" fmla="*/ 2147483647 w 317"/>
                <a:gd name="T15" fmla="*/ 2147483647 h 317"/>
                <a:gd name="T16" fmla="*/ 2147483647 w 317"/>
                <a:gd name="T17" fmla="*/ 2147483647 h 317"/>
                <a:gd name="T18" fmla="*/ 2147483647 w 317"/>
                <a:gd name="T19" fmla="*/ 2147483647 h 317"/>
                <a:gd name="T20" fmla="*/ 2147483647 w 317"/>
                <a:gd name="T21" fmla="*/ 2147483647 h 317"/>
                <a:gd name="T22" fmla="*/ 2147483647 w 317"/>
                <a:gd name="T23" fmla="*/ 2147483647 h 317"/>
                <a:gd name="T24" fmla="*/ 2147483647 w 317"/>
                <a:gd name="T25" fmla="*/ 2147483647 h 317"/>
                <a:gd name="T26" fmla="*/ 2147483647 w 317"/>
                <a:gd name="T27" fmla="*/ 2147483647 h 3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17"/>
                <a:gd name="T43" fmla="*/ 0 h 317"/>
                <a:gd name="T44" fmla="*/ 317 w 317"/>
                <a:gd name="T45" fmla="*/ 317 h 3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736719" y="509471"/>
              <a:ext cx="105910" cy="120137"/>
            </a:xfrm>
            <a:custGeom>
              <a:avLst/>
              <a:gdLst>
                <a:gd name="T0" fmla="*/ 2147483647 w 292"/>
                <a:gd name="T1" fmla="*/ 2147483647 h 317"/>
                <a:gd name="T2" fmla="*/ 2147483647 w 292"/>
                <a:gd name="T3" fmla="*/ 2147483647 h 317"/>
                <a:gd name="T4" fmla="*/ 2147483647 w 292"/>
                <a:gd name="T5" fmla="*/ 2147483647 h 317"/>
                <a:gd name="T6" fmla="*/ 2147483647 w 292"/>
                <a:gd name="T7" fmla="*/ 2147483647 h 317"/>
                <a:gd name="T8" fmla="*/ 2147483647 w 292"/>
                <a:gd name="T9" fmla="*/ 2147483647 h 317"/>
                <a:gd name="T10" fmla="*/ 2147483647 w 292"/>
                <a:gd name="T11" fmla="*/ 2147483647 h 317"/>
                <a:gd name="T12" fmla="*/ 2147483647 w 292"/>
                <a:gd name="T13" fmla="*/ 2147483647 h 317"/>
                <a:gd name="T14" fmla="*/ 2147483647 w 292"/>
                <a:gd name="T15" fmla="*/ 0 h 317"/>
                <a:gd name="T16" fmla="*/ 0 w 292"/>
                <a:gd name="T17" fmla="*/ 2147483647 h 317"/>
                <a:gd name="T18" fmla="*/ 2147483647 w 292"/>
                <a:gd name="T19" fmla="*/ 2147483647 h 317"/>
                <a:gd name="T20" fmla="*/ 2147483647 w 292"/>
                <a:gd name="T21" fmla="*/ 2147483647 h 317"/>
                <a:gd name="T22" fmla="*/ 2147483647 w 292"/>
                <a:gd name="T23" fmla="*/ 2147483647 h 317"/>
                <a:gd name="T24" fmla="*/ 2147483647 w 292"/>
                <a:gd name="T25" fmla="*/ 2147483647 h 317"/>
                <a:gd name="T26" fmla="*/ 2147483647 w 292"/>
                <a:gd name="T27" fmla="*/ 2147483647 h 3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92"/>
                <a:gd name="T43" fmla="*/ 0 h 317"/>
                <a:gd name="T44" fmla="*/ 292 w 292"/>
                <a:gd name="T45" fmla="*/ 317 h 3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auto">
            <a:xfrm>
              <a:off x="866341" y="511052"/>
              <a:ext cx="91684" cy="116976"/>
            </a:xfrm>
            <a:custGeom>
              <a:avLst/>
              <a:gdLst>
                <a:gd name="T0" fmla="*/ 2147483647 w 254"/>
                <a:gd name="T1" fmla="*/ 2147483647 h 309"/>
                <a:gd name="T2" fmla="*/ 2147483647 w 254"/>
                <a:gd name="T3" fmla="*/ 2147483647 h 309"/>
                <a:gd name="T4" fmla="*/ 2147483647 w 254"/>
                <a:gd name="T5" fmla="*/ 2147483647 h 309"/>
                <a:gd name="T6" fmla="*/ 2147483647 w 254"/>
                <a:gd name="T7" fmla="*/ 0 h 309"/>
                <a:gd name="T8" fmla="*/ 0 w 254"/>
                <a:gd name="T9" fmla="*/ 0 h 309"/>
                <a:gd name="T10" fmla="*/ 0 w 254"/>
                <a:gd name="T11" fmla="*/ 2147483647 h 309"/>
                <a:gd name="T12" fmla="*/ 2147483647 w 254"/>
                <a:gd name="T13" fmla="*/ 2147483647 h 309"/>
                <a:gd name="T14" fmla="*/ 2147483647 w 254"/>
                <a:gd name="T15" fmla="*/ 2147483647 h 309"/>
                <a:gd name="T16" fmla="*/ 0 w 254"/>
                <a:gd name="T17" fmla="*/ 2147483647 h 309"/>
                <a:gd name="T18" fmla="*/ 0 w 254"/>
                <a:gd name="T19" fmla="*/ 2147483647 h 309"/>
                <a:gd name="T20" fmla="*/ 2147483647 w 254"/>
                <a:gd name="T21" fmla="*/ 2147483647 h 309"/>
                <a:gd name="T22" fmla="*/ 2147483647 w 254"/>
                <a:gd name="T23" fmla="*/ 2147483647 h 309"/>
                <a:gd name="T24" fmla="*/ 2147483647 w 254"/>
                <a:gd name="T25" fmla="*/ 2147483647 h 309"/>
                <a:gd name="T26" fmla="*/ 2147483647 w 254"/>
                <a:gd name="T27" fmla="*/ 2147483647 h 309"/>
                <a:gd name="T28" fmla="*/ 2147483647 w 254"/>
                <a:gd name="T29" fmla="*/ 2147483647 h 309"/>
                <a:gd name="T30" fmla="*/ 2147483647 w 254"/>
                <a:gd name="T31" fmla="*/ 2147483647 h 309"/>
                <a:gd name="T32" fmla="*/ 2147483647 w 254"/>
                <a:gd name="T33" fmla="*/ 2147483647 h 309"/>
                <a:gd name="T34" fmla="*/ 2147483647 w 254"/>
                <a:gd name="T35" fmla="*/ 2147483647 h 309"/>
                <a:gd name="T36" fmla="*/ 2147483647 w 254"/>
                <a:gd name="T37" fmla="*/ 2147483647 h 309"/>
                <a:gd name="T38" fmla="*/ 2147483647 w 254"/>
                <a:gd name="T39" fmla="*/ 2147483647 h 309"/>
                <a:gd name="T40" fmla="*/ 2147483647 w 254"/>
                <a:gd name="T41" fmla="*/ 2147483647 h 309"/>
                <a:gd name="T42" fmla="*/ 2147483647 w 254"/>
                <a:gd name="T43" fmla="*/ 2147483647 h 309"/>
                <a:gd name="T44" fmla="*/ 2147483647 w 254"/>
                <a:gd name="T45" fmla="*/ 2147483647 h 309"/>
                <a:gd name="T46" fmla="*/ 2147483647 w 254"/>
                <a:gd name="T47" fmla="*/ 2147483647 h 309"/>
                <a:gd name="T48" fmla="*/ 2147483647 w 254"/>
                <a:gd name="T49" fmla="*/ 2147483647 h 309"/>
                <a:gd name="T50" fmla="*/ 2147483647 w 254"/>
                <a:gd name="T51" fmla="*/ 2147483647 h 309"/>
                <a:gd name="T52" fmla="*/ 2147483647 w 254"/>
                <a:gd name="T53" fmla="*/ 2147483647 h 309"/>
                <a:gd name="T54" fmla="*/ 2147483647 w 254"/>
                <a:gd name="T55" fmla="*/ 2147483647 h 309"/>
                <a:gd name="T56" fmla="*/ 2147483647 w 254"/>
                <a:gd name="T57" fmla="*/ 2147483647 h 309"/>
                <a:gd name="T58" fmla="*/ 2147483647 w 254"/>
                <a:gd name="T59" fmla="*/ 2147483647 h 30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4"/>
                <a:gd name="T91" fmla="*/ 0 h 309"/>
                <a:gd name="T92" fmla="*/ 254 w 254"/>
                <a:gd name="T93" fmla="*/ 309 h 30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984897" y="511052"/>
              <a:ext cx="85361" cy="116976"/>
            </a:xfrm>
            <a:custGeom>
              <a:avLst/>
              <a:gdLst>
                <a:gd name="T0" fmla="*/ 2147483647 w 237"/>
                <a:gd name="T1" fmla="*/ 2147483647 h 309"/>
                <a:gd name="T2" fmla="*/ 2147483647 w 237"/>
                <a:gd name="T3" fmla="*/ 2147483647 h 309"/>
                <a:gd name="T4" fmla="*/ 2147483647 w 237"/>
                <a:gd name="T5" fmla="*/ 2147483647 h 309"/>
                <a:gd name="T6" fmla="*/ 2147483647 w 237"/>
                <a:gd name="T7" fmla="*/ 2147483647 h 309"/>
                <a:gd name="T8" fmla="*/ 2147483647 w 237"/>
                <a:gd name="T9" fmla="*/ 2147483647 h 309"/>
                <a:gd name="T10" fmla="*/ 2147483647 w 237"/>
                <a:gd name="T11" fmla="*/ 2147483647 h 309"/>
                <a:gd name="T12" fmla="*/ 2147483647 w 237"/>
                <a:gd name="T13" fmla="*/ 2147483647 h 309"/>
                <a:gd name="T14" fmla="*/ 2147483647 w 237"/>
                <a:gd name="T15" fmla="*/ 2147483647 h 309"/>
                <a:gd name="T16" fmla="*/ 2147483647 w 237"/>
                <a:gd name="T17" fmla="*/ 2147483647 h 309"/>
                <a:gd name="T18" fmla="*/ 2147483647 w 237"/>
                <a:gd name="T19" fmla="*/ 2147483647 h 309"/>
                <a:gd name="T20" fmla="*/ 2147483647 w 237"/>
                <a:gd name="T21" fmla="*/ 2147483647 h 309"/>
                <a:gd name="T22" fmla="*/ 2147483647 w 237"/>
                <a:gd name="T23" fmla="*/ 2147483647 h 309"/>
                <a:gd name="T24" fmla="*/ 2147483647 w 237"/>
                <a:gd name="T25" fmla="*/ 2147483647 h 309"/>
                <a:gd name="T26" fmla="*/ 2147483647 w 237"/>
                <a:gd name="T27" fmla="*/ 2147483647 h 309"/>
                <a:gd name="T28" fmla="*/ 2147483647 w 237"/>
                <a:gd name="T29" fmla="*/ 2147483647 h 309"/>
                <a:gd name="T30" fmla="*/ 2147483647 w 237"/>
                <a:gd name="T31" fmla="*/ 0 h 309"/>
                <a:gd name="T32" fmla="*/ 2147483647 w 237"/>
                <a:gd name="T33" fmla="*/ 0 h 309"/>
                <a:gd name="T34" fmla="*/ 0 w 237"/>
                <a:gd name="T35" fmla="*/ 0 h 309"/>
                <a:gd name="T36" fmla="*/ 0 w 237"/>
                <a:gd name="T37" fmla="*/ 2147483647 h 309"/>
                <a:gd name="T38" fmla="*/ 2147483647 w 237"/>
                <a:gd name="T39" fmla="*/ 2147483647 h 309"/>
                <a:gd name="T40" fmla="*/ 2147483647 w 237"/>
                <a:gd name="T41" fmla="*/ 2147483647 h 309"/>
                <a:gd name="T42" fmla="*/ 0 w 237"/>
                <a:gd name="T43" fmla="*/ 2147483647 h 309"/>
                <a:gd name="T44" fmla="*/ 0 w 237"/>
                <a:gd name="T45" fmla="*/ 2147483647 h 309"/>
                <a:gd name="T46" fmla="*/ 2147483647 w 237"/>
                <a:gd name="T47" fmla="*/ 2147483647 h 309"/>
                <a:gd name="T48" fmla="*/ 2147483647 w 237"/>
                <a:gd name="T49" fmla="*/ 2147483647 h 309"/>
                <a:gd name="T50" fmla="*/ 2147483647 w 237"/>
                <a:gd name="T51" fmla="*/ 2147483647 h 309"/>
                <a:gd name="T52" fmla="*/ 2147483647 w 237"/>
                <a:gd name="T53" fmla="*/ 2147483647 h 30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37"/>
                <a:gd name="T82" fmla="*/ 0 h 309"/>
                <a:gd name="T83" fmla="*/ 237 w 237"/>
                <a:gd name="T84" fmla="*/ 309 h 30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20" name="Freeform 14"/>
            <p:cNvSpPr>
              <a:spLocks/>
            </p:cNvSpPr>
            <p:nvPr/>
          </p:nvSpPr>
          <p:spPr bwMode="auto">
            <a:xfrm>
              <a:off x="1093969" y="511052"/>
              <a:ext cx="180206" cy="150172"/>
            </a:xfrm>
            <a:custGeom>
              <a:avLst/>
              <a:gdLst>
                <a:gd name="T0" fmla="*/ 2147483647 w 495"/>
                <a:gd name="T1" fmla="*/ 2147483647 h 398"/>
                <a:gd name="T2" fmla="*/ 2147483647 w 495"/>
                <a:gd name="T3" fmla="*/ 2147483647 h 398"/>
                <a:gd name="T4" fmla="*/ 2147483647 w 495"/>
                <a:gd name="T5" fmla="*/ 0 h 398"/>
                <a:gd name="T6" fmla="*/ 2147483647 w 495"/>
                <a:gd name="T7" fmla="*/ 0 h 398"/>
                <a:gd name="T8" fmla="*/ 2147483647 w 495"/>
                <a:gd name="T9" fmla="*/ 2147483647 h 398"/>
                <a:gd name="T10" fmla="*/ 2147483647 w 495"/>
                <a:gd name="T11" fmla="*/ 2147483647 h 398"/>
                <a:gd name="T12" fmla="*/ 2147483647 w 495"/>
                <a:gd name="T13" fmla="*/ 2147483647 h 398"/>
                <a:gd name="T14" fmla="*/ 2147483647 w 495"/>
                <a:gd name="T15" fmla="*/ 2147483647 h 398"/>
                <a:gd name="T16" fmla="*/ 2147483647 w 495"/>
                <a:gd name="T17" fmla="*/ 2147483647 h 398"/>
                <a:gd name="T18" fmla="*/ 2147483647 w 495"/>
                <a:gd name="T19" fmla="*/ 2147483647 h 398"/>
                <a:gd name="T20" fmla="*/ 2147483647 w 495"/>
                <a:gd name="T21" fmla="*/ 0 h 398"/>
                <a:gd name="T22" fmla="*/ 2147483647 w 495"/>
                <a:gd name="T23" fmla="*/ 0 h 398"/>
                <a:gd name="T24" fmla="*/ 2147483647 w 495"/>
                <a:gd name="T25" fmla="*/ 2147483647 h 398"/>
                <a:gd name="T26" fmla="*/ 2147483647 w 495"/>
                <a:gd name="T27" fmla="*/ 2147483647 h 398"/>
                <a:gd name="T28" fmla="*/ 2147483647 w 495"/>
                <a:gd name="T29" fmla="*/ 2147483647 h 398"/>
                <a:gd name="T30" fmla="*/ 2147483647 w 495"/>
                <a:gd name="T31" fmla="*/ 2147483647 h 398"/>
                <a:gd name="T32" fmla="*/ 2147483647 w 495"/>
                <a:gd name="T33" fmla="*/ 2147483647 h 398"/>
                <a:gd name="T34" fmla="*/ 2147483647 w 495"/>
                <a:gd name="T35" fmla="*/ 2147483647 h 398"/>
                <a:gd name="T36" fmla="*/ 2147483647 w 495"/>
                <a:gd name="T37" fmla="*/ 0 h 398"/>
                <a:gd name="T38" fmla="*/ 0 w 495"/>
                <a:gd name="T39" fmla="*/ 0 h 398"/>
                <a:gd name="T40" fmla="*/ 0 w 495"/>
                <a:gd name="T41" fmla="*/ 2147483647 h 398"/>
                <a:gd name="T42" fmla="*/ 2147483647 w 495"/>
                <a:gd name="T43" fmla="*/ 2147483647 h 398"/>
                <a:gd name="T44" fmla="*/ 2147483647 w 495"/>
                <a:gd name="T45" fmla="*/ 2147483647 h 398"/>
                <a:gd name="T46" fmla="*/ 0 w 495"/>
                <a:gd name="T47" fmla="*/ 2147483647 h 398"/>
                <a:gd name="T48" fmla="*/ 0 w 495"/>
                <a:gd name="T49" fmla="*/ 2147483647 h 398"/>
                <a:gd name="T50" fmla="*/ 2147483647 w 495"/>
                <a:gd name="T51" fmla="*/ 2147483647 h 398"/>
                <a:gd name="T52" fmla="*/ 2147483647 w 495"/>
                <a:gd name="T53" fmla="*/ 2147483647 h 398"/>
                <a:gd name="T54" fmla="*/ 2147483647 w 495"/>
                <a:gd name="T55" fmla="*/ 2147483647 h 398"/>
                <a:gd name="T56" fmla="*/ 2147483647 w 495"/>
                <a:gd name="T57" fmla="*/ 2147483647 h 398"/>
                <a:gd name="T58" fmla="*/ 2147483647 w 495"/>
                <a:gd name="T59" fmla="*/ 2147483647 h 398"/>
                <a:gd name="T60" fmla="*/ 2147483647 w 495"/>
                <a:gd name="T61" fmla="*/ 2147483647 h 3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495"/>
                <a:gd name="T94" fmla="*/ 0 h 398"/>
                <a:gd name="T95" fmla="*/ 495 w 495"/>
                <a:gd name="T96" fmla="*/ 398 h 3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1291563" y="511052"/>
              <a:ext cx="86941" cy="116976"/>
            </a:xfrm>
            <a:custGeom>
              <a:avLst/>
              <a:gdLst>
                <a:gd name="T0" fmla="*/ 2147483647 w 237"/>
                <a:gd name="T1" fmla="*/ 2147483647 h 309"/>
                <a:gd name="T2" fmla="*/ 2147483647 w 237"/>
                <a:gd name="T3" fmla="*/ 2147483647 h 309"/>
                <a:gd name="T4" fmla="*/ 2147483647 w 237"/>
                <a:gd name="T5" fmla="*/ 2147483647 h 309"/>
                <a:gd name="T6" fmla="*/ 2147483647 w 237"/>
                <a:gd name="T7" fmla="*/ 2147483647 h 309"/>
                <a:gd name="T8" fmla="*/ 2147483647 w 237"/>
                <a:gd name="T9" fmla="*/ 2147483647 h 309"/>
                <a:gd name="T10" fmla="*/ 2147483647 w 237"/>
                <a:gd name="T11" fmla="*/ 2147483647 h 309"/>
                <a:gd name="T12" fmla="*/ 2147483647 w 237"/>
                <a:gd name="T13" fmla="*/ 2147483647 h 309"/>
                <a:gd name="T14" fmla="*/ 2147483647 w 237"/>
                <a:gd name="T15" fmla="*/ 2147483647 h 309"/>
                <a:gd name="T16" fmla="*/ 2147483647 w 237"/>
                <a:gd name="T17" fmla="*/ 2147483647 h 309"/>
                <a:gd name="T18" fmla="*/ 2147483647 w 237"/>
                <a:gd name="T19" fmla="*/ 2147483647 h 309"/>
                <a:gd name="T20" fmla="*/ 2147483647 w 237"/>
                <a:gd name="T21" fmla="*/ 2147483647 h 309"/>
                <a:gd name="T22" fmla="*/ 2147483647 w 237"/>
                <a:gd name="T23" fmla="*/ 2147483647 h 309"/>
                <a:gd name="T24" fmla="*/ 2147483647 w 237"/>
                <a:gd name="T25" fmla="*/ 2147483647 h 309"/>
                <a:gd name="T26" fmla="*/ 2147483647 w 237"/>
                <a:gd name="T27" fmla="*/ 2147483647 h 309"/>
                <a:gd name="T28" fmla="*/ 2147483647 w 237"/>
                <a:gd name="T29" fmla="*/ 2147483647 h 309"/>
                <a:gd name="T30" fmla="*/ 2147483647 w 237"/>
                <a:gd name="T31" fmla="*/ 2147483647 h 309"/>
                <a:gd name="T32" fmla="*/ 2147483647 w 237"/>
                <a:gd name="T33" fmla="*/ 2147483647 h 309"/>
                <a:gd name="T34" fmla="*/ 2147483647 w 237"/>
                <a:gd name="T35" fmla="*/ 0 h 309"/>
                <a:gd name="T36" fmla="*/ 0 w 237"/>
                <a:gd name="T37" fmla="*/ 0 h 309"/>
                <a:gd name="T38" fmla="*/ 0 w 237"/>
                <a:gd name="T39" fmla="*/ 2147483647 h 309"/>
                <a:gd name="T40" fmla="*/ 2147483647 w 237"/>
                <a:gd name="T41" fmla="*/ 2147483647 h 309"/>
                <a:gd name="T42" fmla="*/ 2147483647 w 237"/>
                <a:gd name="T43" fmla="*/ 2147483647 h 309"/>
                <a:gd name="T44" fmla="*/ 0 w 237"/>
                <a:gd name="T45" fmla="*/ 2147483647 h 309"/>
                <a:gd name="T46" fmla="*/ 0 w 237"/>
                <a:gd name="T47" fmla="*/ 2147483647 h 309"/>
                <a:gd name="T48" fmla="*/ 2147483647 w 237"/>
                <a:gd name="T49" fmla="*/ 2147483647 h 309"/>
                <a:gd name="T50" fmla="*/ 2147483647 w 237"/>
                <a:gd name="T51" fmla="*/ 2147483647 h 30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37"/>
                <a:gd name="T79" fmla="*/ 0 h 309"/>
                <a:gd name="T80" fmla="*/ 237 w 237"/>
                <a:gd name="T81" fmla="*/ 309 h 30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402216" y="511052"/>
              <a:ext cx="123299" cy="116976"/>
            </a:xfrm>
            <a:custGeom>
              <a:avLst/>
              <a:gdLst>
                <a:gd name="T0" fmla="*/ 2147483647 w 342"/>
                <a:gd name="T1" fmla="*/ 2147483647 h 309"/>
                <a:gd name="T2" fmla="*/ 2147483647 w 342"/>
                <a:gd name="T3" fmla="*/ 2147483647 h 309"/>
                <a:gd name="T4" fmla="*/ 2147483647 w 342"/>
                <a:gd name="T5" fmla="*/ 2147483647 h 309"/>
                <a:gd name="T6" fmla="*/ 2147483647 w 342"/>
                <a:gd name="T7" fmla="*/ 2147483647 h 309"/>
                <a:gd name="T8" fmla="*/ 2147483647 w 342"/>
                <a:gd name="T9" fmla="*/ 2147483647 h 309"/>
                <a:gd name="T10" fmla="*/ 2147483647 w 342"/>
                <a:gd name="T11" fmla="*/ 2147483647 h 309"/>
                <a:gd name="T12" fmla="*/ 2147483647 w 342"/>
                <a:gd name="T13" fmla="*/ 0 h 309"/>
                <a:gd name="T14" fmla="*/ 0 w 342"/>
                <a:gd name="T15" fmla="*/ 0 h 309"/>
                <a:gd name="T16" fmla="*/ 0 w 342"/>
                <a:gd name="T17" fmla="*/ 2147483647 h 309"/>
                <a:gd name="T18" fmla="*/ 2147483647 w 342"/>
                <a:gd name="T19" fmla="*/ 2147483647 h 309"/>
                <a:gd name="T20" fmla="*/ 2147483647 w 342"/>
                <a:gd name="T21" fmla="*/ 2147483647 h 309"/>
                <a:gd name="T22" fmla="*/ 0 w 342"/>
                <a:gd name="T23" fmla="*/ 2147483647 h 309"/>
                <a:gd name="T24" fmla="*/ 0 w 342"/>
                <a:gd name="T25" fmla="*/ 2147483647 h 309"/>
                <a:gd name="T26" fmla="*/ 2147483647 w 342"/>
                <a:gd name="T27" fmla="*/ 2147483647 h 309"/>
                <a:gd name="T28" fmla="*/ 2147483647 w 342"/>
                <a:gd name="T29" fmla="*/ 2147483647 h 309"/>
                <a:gd name="T30" fmla="*/ 2147483647 w 342"/>
                <a:gd name="T31" fmla="*/ 2147483647 h 309"/>
                <a:gd name="T32" fmla="*/ 2147483647 w 342"/>
                <a:gd name="T33" fmla="*/ 2147483647 h 309"/>
                <a:gd name="T34" fmla="*/ 2147483647 w 342"/>
                <a:gd name="T35" fmla="*/ 2147483647 h 309"/>
                <a:gd name="T36" fmla="*/ 2147483647 w 342"/>
                <a:gd name="T37" fmla="*/ 2147483647 h 309"/>
                <a:gd name="T38" fmla="*/ 2147483647 w 342"/>
                <a:gd name="T39" fmla="*/ 2147483647 h 309"/>
                <a:gd name="T40" fmla="*/ 2147483647 w 342"/>
                <a:gd name="T41" fmla="*/ 2147483647 h 309"/>
                <a:gd name="T42" fmla="*/ 2147483647 w 342"/>
                <a:gd name="T43" fmla="*/ 2147483647 h 309"/>
                <a:gd name="T44" fmla="*/ 2147483647 w 342"/>
                <a:gd name="T45" fmla="*/ 2147483647 h 309"/>
                <a:gd name="T46" fmla="*/ 2147483647 w 342"/>
                <a:gd name="T47" fmla="*/ 2147483647 h 309"/>
                <a:gd name="T48" fmla="*/ 2147483647 w 342"/>
                <a:gd name="T49" fmla="*/ 2147483647 h 309"/>
                <a:gd name="T50" fmla="*/ 2147483647 w 342"/>
                <a:gd name="T51" fmla="*/ 2147483647 h 309"/>
                <a:gd name="T52" fmla="*/ 2147483647 w 342"/>
                <a:gd name="T53" fmla="*/ 0 h 309"/>
                <a:gd name="T54" fmla="*/ 2147483647 w 342"/>
                <a:gd name="T55" fmla="*/ 0 h 309"/>
                <a:gd name="T56" fmla="*/ 2147483647 w 342"/>
                <a:gd name="T57" fmla="*/ 2147483647 h 3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42"/>
                <a:gd name="T88" fmla="*/ 0 h 309"/>
                <a:gd name="T89" fmla="*/ 342 w 342"/>
                <a:gd name="T90" fmla="*/ 309 h 3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1546065" y="511052"/>
              <a:ext cx="124880" cy="116976"/>
            </a:xfrm>
            <a:custGeom>
              <a:avLst/>
              <a:gdLst>
                <a:gd name="T0" fmla="*/ 2147483647 w 342"/>
                <a:gd name="T1" fmla="*/ 2147483647 h 309"/>
                <a:gd name="T2" fmla="*/ 2147483647 w 342"/>
                <a:gd name="T3" fmla="*/ 2147483647 h 309"/>
                <a:gd name="T4" fmla="*/ 2147483647 w 342"/>
                <a:gd name="T5" fmla="*/ 2147483647 h 309"/>
                <a:gd name="T6" fmla="*/ 2147483647 w 342"/>
                <a:gd name="T7" fmla="*/ 2147483647 h 309"/>
                <a:gd name="T8" fmla="*/ 2147483647 w 342"/>
                <a:gd name="T9" fmla="*/ 2147483647 h 309"/>
                <a:gd name="T10" fmla="*/ 2147483647 w 342"/>
                <a:gd name="T11" fmla="*/ 2147483647 h 309"/>
                <a:gd name="T12" fmla="*/ 2147483647 w 342"/>
                <a:gd name="T13" fmla="*/ 0 h 309"/>
                <a:gd name="T14" fmla="*/ 0 w 342"/>
                <a:gd name="T15" fmla="*/ 0 h 309"/>
                <a:gd name="T16" fmla="*/ 0 w 342"/>
                <a:gd name="T17" fmla="*/ 2147483647 h 309"/>
                <a:gd name="T18" fmla="*/ 2147483647 w 342"/>
                <a:gd name="T19" fmla="*/ 2147483647 h 309"/>
                <a:gd name="T20" fmla="*/ 2147483647 w 342"/>
                <a:gd name="T21" fmla="*/ 2147483647 h 309"/>
                <a:gd name="T22" fmla="*/ 0 w 342"/>
                <a:gd name="T23" fmla="*/ 2147483647 h 309"/>
                <a:gd name="T24" fmla="*/ 0 w 342"/>
                <a:gd name="T25" fmla="*/ 2147483647 h 309"/>
                <a:gd name="T26" fmla="*/ 2147483647 w 342"/>
                <a:gd name="T27" fmla="*/ 2147483647 h 309"/>
                <a:gd name="T28" fmla="*/ 2147483647 w 342"/>
                <a:gd name="T29" fmla="*/ 2147483647 h 309"/>
                <a:gd name="T30" fmla="*/ 2147483647 w 342"/>
                <a:gd name="T31" fmla="*/ 2147483647 h 309"/>
                <a:gd name="T32" fmla="*/ 2147483647 w 342"/>
                <a:gd name="T33" fmla="*/ 2147483647 h 309"/>
                <a:gd name="T34" fmla="*/ 2147483647 w 342"/>
                <a:gd name="T35" fmla="*/ 2147483647 h 309"/>
                <a:gd name="T36" fmla="*/ 2147483647 w 342"/>
                <a:gd name="T37" fmla="*/ 2147483647 h 309"/>
                <a:gd name="T38" fmla="*/ 2147483647 w 342"/>
                <a:gd name="T39" fmla="*/ 2147483647 h 309"/>
                <a:gd name="T40" fmla="*/ 2147483647 w 342"/>
                <a:gd name="T41" fmla="*/ 2147483647 h 309"/>
                <a:gd name="T42" fmla="*/ 2147483647 w 342"/>
                <a:gd name="T43" fmla="*/ 2147483647 h 309"/>
                <a:gd name="T44" fmla="*/ 2147483647 w 342"/>
                <a:gd name="T45" fmla="*/ 2147483647 h 309"/>
                <a:gd name="T46" fmla="*/ 2147483647 w 342"/>
                <a:gd name="T47" fmla="*/ 2147483647 h 309"/>
                <a:gd name="T48" fmla="*/ 2147483647 w 342"/>
                <a:gd name="T49" fmla="*/ 2147483647 h 309"/>
                <a:gd name="T50" fmla="*/ 2147483647 w 342"/>
                <a:gd name="T51" fmla="*/ 2147483647 h 309"/>
                <a:gd name="T52" fmla="*/ 2147483647 w 342"/>
                <a:gd name="T53" fmla="*/ 0 h 309"/>
                <a:gd name="T54" fmla="*/ 2147483647 w 342"/>
                <a:gd name="T55" fmla="*/ 0 h 309"/>
                <a:gd name="T56" fmla="*/ 2147483647 w 342"/>
                <a:gd name="T57" fmla="*/ 2147483647 h 30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42"/>
                <a:gd name="T88" fmla="*/ 0 h 309"/>
                <a:gd name="T89" fmla="*/ 342 w 342"/>
                <a:gd name="T90" fmla="*/ 309 h 30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1689913" y="511052"/>
              <a:ext cx="88522" cy="116976"/>
            </a:xfrm>
            <a:custGeom>
              <a:avLst/>
              <a:gdLst>
                <a:gd name="T0" fmla="*/ 2147483647 w 241"/>
                <a:gd name="T1" fmla="*/ 2147483647 h 309"/>
                <a:gd name="T2" fmla="*/ 2147483647 w 241"/>
                <a:gd name="T3" fmla="*/ 2147483647 h 309"/>
                <a:gd name="T4" fmla="*/ 2147483647 w 241"/>
                <a:gd name="T5" fmla="*/ 2147483647 h 309"/>
                <a:gd name="T6" fmla="*/ 2147483647 w 241"/>
                <a:gd name="T7" fmla="*/ 2147483647 h 309"/>
                <a:gd name="T8" fmla="*/ 2147483647 w 241"/>
                <a:gd name="T9" fmla="*/ 2147483647 h 309"/>
                <a:gd name="T10" fmla="*/ 2147483647 w 241"/>
                <a:gd name="T11" fmla="*/ 2147483647 h 309"/>
                <a:gd name="T12" fmla="*/ 2147483647 w 241"/>
                <a:gd name="T13" fmla="*/ 2147483647 h 309"/>
                <a:gd name="T14" fmla="*/ 2147483647 w 241"/>
                <a:gd name="T15" fmla="*/ 2147483647 h 309"/>
                <a:gd name="T16" fmla="*/ 2147483647 w 241"/>
                <a:gd name="T17" fmla="*/ 2147483647 h 309"/>
                <a:gd name="T18" fmla="*/ 2147483647 w 241"/>
                <a:gd name="T19" fmla="*/ 2147483647 h 309"/>
                <a:gd name="T20" fmla="*/ 2147483647 w 241"/>
                <a:gd name="T21" fmla="*/ 2147483647 h 309"/>
                <a:gd name="T22" fmla="*/ 2147483647 w 241"/>
                <a:gd name="T23" fmla="*/ 2147483647 h 309"/>
                <a:gd name="T24" fmla="*/ 2147483647 w 241"/>
                <a:gd name="T25" fmla="*/ 2147483647 h 309"/>
                <a:gd name="T26" fmla="*/ 2147483647 w 241"/>
                <a:gd name="T27" fmla="*/ 2147483647 h 309"/>
                <a:gd name="T28" fmla="*/ 2147483647 w 241"/>
                <a:gd name="T29" fmla="*/ 2147483647 h 309"/>
                <a:gd name="T30" fmla="*/ 2147483647 w 241"/>
                <a:gd name="T31" fmla="*/ 2147483647 h 309"/>
                <a:gd name="T32" fmla="*/ 2147483647 w 241"/>
                <a:gd name="T33" fmla="*/ 0 h 309"/>
                <a:gd name="T34" fmla="*/ 0 w 241"/>
                <a:gd name="T35" fmla="*/ 0 h 309"/>
                <a:gd name="T36" fmla="*/ 0 w 241"/>
                <a:gd name="T37" fmla="*/ 2147483647 h 309"/>
                <a:gd name="T38" fmla="*/ 2147483647 w 241"/>
                <a:gd name="T39" fmla="*/ 2147483647 h 309"/>
                <a:gd name="T40" fmla="*/ 2147483647 w 241"/>
                <a:gd name="T41" fmla="*/ 2147483647 h 309"/>
                <a:gd name="T42" fmla="*/ 0 w 241"/>
                <a:gd name="T43" fmla="*/ 2147483647 h 309"/>
                <a:gd name="T44" fmla="*/ 0 w 241"/>
                <a:gd name="T45" fmla="*/ 2147483647 h 309"/>
                <a:gd name="T46" fmla="*/ 2147483647 w 241"/>
                <a:gd name="T47" fmla="*/ 2147483647 h 309"/>
                <a:gd name="T48" fmla="*/ 2147483647 w 241"/>
                <a:gd name="T49" fmla="*/ 2147483647 h 309"/>
                <a:gd name="T50" fmla="*/ 2147483647 w 241"/>
                <a:gd name="T51" fmla="*/ 2147483647 h 30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241"/>
                <a:gd name="T79" fmla="*/ 0 h 309"/>
                <a:gd name="T80" fmla="*/ 241 w 241"/>
                <a:gd name="T81" fmla="*/ 309 h 30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  <p:sp>
          <p:nvSpPr>
            <p:cNvPr id="25" name="Freeform 19"/>
            <p:cNvSpPr>
              <a:spLocks noEditPoints="1"/>
            </p:cNvSpPr>
            <p:nvPr/>
          </p:nvSpPr>
          <p:spPr bwMode="auto">
            <a:xfrm>
              <a:off x="943798" y="163286"/>
              <a:ext cx="229209" cy="289278"/>
            </a:xfrm>
            <a:custGeom>
              <a:avLst/>
              <a:gdLst>
                <a:gd name="T0" fmla="*/ 2147483647 w 630"/>
                <a:gd name="T1" fmla="*/ 2147483647 h 774"/>
                <a:gd name="T2" fmla="*/ 2147483647 w 630"/>
                <a:gd name="T3" fmla="*/ 2147483647 h 774"/>
                <a:gd name="T4" fmla="*/ 2147483647 w 630"/>
                <a:gd name="T5" fmla="*/ 2147483647 h 774"/>
                <a:gd name="T6" fmla="*/ 2147483647 w 630"/>
                <a:gd name="T7" fmla="*/ 0 h 774"/>
                <a:gd name="T8" fmla="*/ 2147483647 w 630"/>
                <a:gd name="T9" fmla="*/ 2147483647 h 774"/>
                <a:gd name="T10" fmla="*/ 0 w 630"/>
                <a:gd name="T11" fmla="*/ 2147483647 h 774"/>
                <a:gd name="T12" fmla="*/ 2147483647 w 630"/>
                <a:gd name="T13" fmla="*/ 2147483647 h 774"/>
                <a:gd name="T14" fmla="*/ 2147483647 w 630"/>
                <a:gd name="T15" fmla="*/ 2147483647 h 774"/>
                <a:gd name="T16" fmla="*/ 2147483647 w 630"/>
                <a:gd name="T17" fmla="*/ 2147483647 h 774"/>
                <a:gd name="T18" fmla="*/ 2147483647 w 630"/>
                <a:gd name="T19" fmla="*/ 2147483647 h 774"/>
                <a:gd name="T20" fmla="*/ 2147483647 w 630"/>
                <a:gd name="T21" fmla="*/ 2147483647 h 774"/>
                <a:gd name="T22" fmla="*/ 2147483647 w 630"/>
                <a:gd name="T23" fmla="*/ 2147483647 h 774"/>
                <a:gd name="T24" fmla="*/ 2147483647 w 630"/>
                <a:gd name="T25" fmla="*/ 2147483647 h 774"/>
                <a:gd name="T26" fmla="*/ 2147483647 w 630"/>
                <a:gd name="T27" fmla="*/ 2147483647 h 774"/>
                <a:gd name="T28" fmla="*/ 2147483647 w 630"/>
                <a:gd name="T29" fmla="*/ 2147483647 h 774"/>
                <a:gd name="T30" fmla="*/ 2147483647 w 630"/>
                <a:gd name="T31" fmla="*/ 2147483647 h 774"/>
                <a:gd name="T32" fmla="*/ 2147483647 w 630"/>
                <a:gd name="T33" fmla="*/ 2147483647 h 774"/>
                <a:gd name="T34" fmla="*/ 2147483647 w 630"/>
                <a:gd name="T35" fmla="*/ 2147483647 h 774"/>
                <a:gd name="T36" fmla="*/ 2147483647 w 630"/>
                <a:gd name="T37" fmla="*/ 2147483647 h 774"/>
                <a:gd name="T38" fmla="*/ 2147483647 w 630"/>
                <a:gd name="T39" fmla="*/ 2147483647 h 774"/>
                <a:gd name="T40" fmla="*/ 2147483647 w 630"/>
                <a:gd name="T41" fmla="*/ 2147483647 h 774"/>
                <a:gd name="T42" fmla="*/ 2147483647 w 630"/>
                <a:gd name="T43" fmla="*/ 2147483647 h 774"/>
                <a:gd name="T44" fmla="*/ 2147483647 w 630"/>
                <a:gd name="T45" fmla="*/ 2147483647 h 774"/>
                <a:gd name="T46" fmla="*/ 2147483647 w 630"/>
                <a:gd name="T47" fmla="*/ 2147483647 h 774"/>
                <a:gd name="T48" fmla="*/ 2147483647 w 630"/>
                <a:gd name="T49" fmla="*/ 2147483647 h 774"/>
                <a:gd name="T50" fmla="*/ 2147483647 w 630"/>
                <a:gd name="T51" fmla="*/ 2147483647 h 774"/>
                <a:gd name="T52" fmla="*/ 2147483647 w 630"/>
                <a:gd name="T53" fmla="*/ 2147483647 h 774"/>
                <a:gd name="T54" fmla="*/ 2147483647 w 630"/>
                <a:gd name="T55" fmla="*/ 2147483647 h 774"/>
                <a:gd name="T56" fmla="*/ 2147483647 w 630"/>
                <a:gd name="T57" fmla="*/ 2147483647 h 774"/>
                <a:gd name="T58" fmla="*/ 2147483647 w 630"/>
                <a:gd name="T59" fmla="*/ 2147483647 h 774"/>
                <a:gd name="T60" fmla="*/ 2147483647 w 630"/>
                <a:gd name="T61" fmla="*/ 2147483647 h 774"/>
                <a:gd name="T62" fmla="*/ 2147483647 w 630"/>
                <a:gd name="T63" fmla="*/ 2147483647 h 774"/>
                <a:gd name="T64" fmla="*/ 2147483647 w 630"/>
                <a:gd name="T65" fmla="*/ 2147483647 h 774"/>
                <a:gd name="T66" fmla="*/ 2147483647 w 630"/>
                <a:gd name="T67" fmla="*/ 2147483647 h 774"/>
                <a:gd name="T68" fmla="*/ 2147483647 w 630"/>
                <a:gd name="T69" fmla="*/ 2147483647 h 774"/>
                <a:gd name="T70" fmla="*/ 2147483647 w 630"/>
                <a:gd name="T71" fmla="*/ 2147483647 h 774"/>
                <a:gd name="T72" fmla="*/ 2147483647 w 630"/>
                <a:gd name="T73" fmla="*/ 2147483647 h 7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30"/>
                <a:gd name="T112" fmla="*/ 0 h 774"/>
                <a:gd name="T113" fmla="*/ 630 w 630"/>
                <a:gd name="T114" fmla="*/ 774 h 77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solidFill>
              <a:srgbClr val="2947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sz="1800" dirty="0"/>
            </a:p>
          </p:txBody>
        </p:sp>
      </p:grpSp>
      <p:cxnSp>
        <p:nvCxnSpPr>
          <p:cNvPr id="26" name="Прямая соединительная линия 25"/>
          <p:cNvCxnSpPr/>
          <p:nvPr userDrawn="1"/>
        </p:nvCxnSpPr>
        <p:spPr>
          <a:xfrm>
            <a:off x="2068958" y="192082"/>
            <a:ext cx="1879" cy="626041"/>
          </a:xfrm>
          <a:prstGeom prst="line">
            <a:avLst/>
          </a:prstGeom>
          <a:ln>
            <a:solidFill>
              <a:srgbClr val="2947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9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  <a:endParaRPr lang="ru-RU" altLang="ru-RU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  <a:endParaRPr lang="ru-RU" alt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72A82C-691B-4C6A-AE4D-334F48970687}" type="datetimeFigureOut">
              <a:rPr lang="ru-RU"/>
              <a:pPr>
                <a:defRPr/>
              </a:pPr>
              <a:t>24.04.2023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875ED59-8144-4C84-A19C-3DE7A372A71D}" type="slidenum">
              <a:rPr lang="ru-RU" altLang="ru-RU"/>
              <a:pPr>
                <a:defRPr/>
              </a:pPr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3556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85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lck.ru/dWFPt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hyperlink" Target="https://clck.ru/33MAfh" TargetMode="External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hyperlink" Target="https://clck.ru/34D7bv" TargetMode="External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hyperlink" Target="https://clck.ru/pF2xs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jpe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4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Relationship Id="rId1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hyperlink" Target="https://lbz.ru/metodist/authors/doshk/2/" TargetMode="External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hyperlink" Target="http://www.labirint.ru/" TargetMode="External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CD06144-77F8-45BA-9172-02D976C6C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19018" y="1102154"/>
            <a:ext cx="86821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cs typeface="Myriad Pro"/>
              </a:rPr>
              <a:t>Вебинар </a:t>
            </a:r>
          </a:p>
          <a:p>
            <a:r>
              <a:rPr lang="ru-RU" sz="3200" b="1" dirty="0">
                <a:cs typeface="Myriad Pro"/>
              </a:rPr>
              <a:t>«Конструктор образовательной программы ДОО на основе</a:t>
            </a:r>
            <a:r>
              <a:rPr lang="en-US" sz="3200" b="1" dirty="0">
                <a:cs typeface="Myriad Pro"/>
              </a:rPr>
              <a:t> </a:t>
            </a:r>
            <a:r>
              <a:rPr lang="ru-RU" sz="3200" b="1" dirty="0">
                <a:cs typeface="Myriad Pro"/>
              </a:rPr>
              <a:t>ФОП дошкольного образования»</a:t>
            </a:r>
          </a:p>
        </p:txBody>
      </p:sp>
      <p:sp>
        <p:nvSpPr>
          <p:cNvPr id="15" name="Подзаголовок 6">
            <a:extLst>
              <a:ext uri="{FF2B5EF4-FFF2-40B4-BE49-F238E27FC236}">
                <a16:creationId xmlns:a16="http://schemas.microsoft.com/office/drawing/2014/main" id="{D4C7350A-59D3-D447-28F3-35B17DB302CC}"/>
              </a:ext>
            </a:extLst>
          </p:cNvPr>
          <p:cNvSpPr txBox="1">
            <a:spLocks/>
          </p:cNvSpPr>
          <p:nvPr/>
        </p:nvSpPr>
        <p:spPr>
          <a:xfrm>
            <a:off x="919018" y="4318968"/>
            <a:ext cx="7065108" cy="1753652"/>
          </a:xfrm>
          <a:prstGeom prst="rect">
            <a:avLst/>
          </a:prstGeom>
        </p:spPr>
        <p:txBody>
          <a:bodyPr vert="horz" lIns="102870" tIns="51436" rIns="102870" bIns="51436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2000" b="1" dirty="0">
                <a:cs typeface="Calibri" panose="020F0502020204030204" pitchFamily="34" charset="0"/>
              </a:rPr>
              <a:t>Скоролупова Оксана Алексеевна</a:t>
            </a:r>
            <a:r>
              <a:rPr lang="ru-RU" sz="1600" b="1" dirty="0">
                <a:cs typeface="Calibri" panose="020F0502020204030204" pitchFamily="34" charset="0"/>
              </a:rPr>
              <a:t>,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600" dirty="0">
                <a:cs typeface="Calibri" panose="020F0502020204030204" pitchFamily="34" charset="0"/>
              </a:rPr>
              <a:t>ведущий методист компании «Просвещение–СОЮЗ», федеральный эксперт, член </a:t>
            </a:r>
            <a:r>
              <a:rPr lang="ru-RU" sz="1600" dirty="0">
                <a:cs typeface="Calibri" panose="020F0502020204030204" pitchFamily="34" charset="0"/>
              </a:rPr>
              <a:t>рабочей группы Координационного совета при Правительстве РФ по проведению в Российской Федерации Десятилетия детства, автор пособий по развитию детей дошкольного возраста, почетный работник общего образования РФ </a:t>
            </a:r>
            <a:endParaRPr lang="ru-RU" altLang="ru-RU" sz="160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ru-RU" sz="1600" b="1" dirty="0"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ru-RU" sz="16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65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C25181-545E-447B-9BEE-0034F9108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36866" name="Заголовок 6"/>
          <p:cNvSpPr>
            <a:spLocks noGrp="1"/>
          </p:cNvSpPr>
          <p:nvPr>
            <p:ph type="title"/>
          </p:nvPr>
        </p:nvSpPr>
        <p:spPr>
          <a:xfrm>
            <a:off x="1090613" y="413914"/>
            <a:ext cx="10515600" cy="525463"/>
          </a:xfrm>
        </p:spPr>
        <p:txBody>
          <a:bodyPr/>
          <a:lstStyle/>
          <a:p>
            <a:pPr algn="ctr"/>
            <a:r>
              <a:rPr lang="ru-RU" altLang="ru-RU" sz="3600" b="1" dirty="0">
                <a:solidFill>
                  <a:srgbClr val="F24932"/>
                </a:solidFill>
              </a:rPr>
              <a:t>Трансформация целевых установок</a:t>
            </a:r>
          </a:p>
        </p:txBody>
      </p:sp>
      <p:sp>
        <p:nvSpPr>
          <p:cNvPr id="36867" name="Текст 7"/>
          <p:cNvSpPr>
            <a:spLocks noGrp="1"/>
          </p:cNvSpPr>
          <p:nvPr>
            <p:ph type="body" idx="1"/>
          </p:nvPr>
        </p:nvSpPr>
        <p:spPr>
          <a:xfrm>
            <a:off x="701676" y="1069871"/>
            <a:ext cx="5157787" cy="555625"/>
          </a:xfrm>
        </p:spPr>
        <p:txBody>
          <a:bodyPr/>
          <a:lstStyle/>
          <a:p>
            <a:endParaRPr lang="ru-RU" altLang="ru-RU" sz="1600" dirty="0">
              <a:cs typeface="Times New Roman" panose="02020603050405020304" pitchFamily="18" charset="0"/>
            </a:endParaRPr>
          </a:p>
          <a:p>
            <a:endParaRPr lang="ru-RU" altLang="ru-RU" sz="1600" dirty="0">
              <a:cs typeface="Times New Roman" panose="02020603050405020304" pitchFamily="18" charset="0"/>
            </a:endParaRPr>
          </a:p>
          <a:p>
            <a:pPr algn="ctr"/>
            <a:r>
              <a:rPr lang="ru-RU" altLang="ru-RU" sz="1600" dirty="0">
                <a:solidFill>
                  <a:srgbClr val="0070C0"/>
                </a:solidFill>
                <a:cs typeface="Times New Roman" panose="02020603050405020304" pitchFamily="18" charset="0"/>
              </a:rPr>
              <a:t>ПООП ДО (одобрена решением ФУМО по общему образованию, протокол от 20 мая 2015 г. № 2/15)</a:t>
            </a:r>
          </a:p>
        </p:txBody>
      </p:sp>
      <p:sp>
        <p:nvSpPr>
          <p:cNvPr id="36868" name="Объект 8"/>
          <p:cNvSpPr>
            <a:spLocks noGrp="1"/>
          </p:cNvSpPr>
          <p:nvPr>
            <p:ph sz="half" idx="2"/>
          </p:nvPr>
        </p:nvSpPr>
        <p:spPr>
          <a:xfrm>
            <a:off x="701676" y="1693031"/>
            <a:ext cx="5157787" cy="5081587"/>
          </a:xfrm>
          <a:ln>
            <a:solidFill>
              <a:srgbClr val="C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/>
              <a:t>Целью Программы является проектирование социальных ситуаций развития ребенка и развивающей предметно-пространственной среды, обеспечивающих позитивную социализацию, мотивацию и поддержку индивидуальности детей через общение, игру, познавательно-исследовательскую деятельность и другие формы активности. </a:t>
            </a:r>
          </a:p>
        </p:txBody>
      </p:sp>
      <p:sp>
        <p:nvSpPr>
          <p:cNvPr id="36869" name="Текст 9"/>
          <p:cNvSpPr>
            <a:spLocks noGrp="1"/>
          </p:cNvSpPr>
          <p:nvPr>
            <p:ph type="body" sz="quarter" idx="3"/>
          </p:nvPr>
        </p:nvSpPr>
        <p:spPr>
          <a:xfrm>
            <a:off x="6172200" y="1055654"/>
            <a:ext cx="5183188" cy="660400"/>
          </a:xfrm>
        </p:spPr>
        <p:txBody>
          <a:bodyPr/>
          <a:lstStyle/>
          <a:p>
            <a:pPr algn="ctr"/>
            <a:r>
              <a:rPr lang="ru-RU" altLang="ru-RU" sz="1800" dirty="0">
                <a:solidFill>
                  <a:srgbClr val="C00000"/>
                </a:solidFill>
                <a:cs typeface="Times New Roman" panose="02020603050405020304" pitchFamily="18" charset="0"/>
              </a:rPr>
              <a:t>ФОП ДО (Приказ </a:t>
            </a:r>
            <a:r>
              <a:rPr lang="ru-RU" altLang="ru-RU" sz="1800" dirty="0" err="1">
                <a:solidFill>
                  <a:srgbClr val="C00000"/>
                </a:solidFill>
                <a:cs typeface="Times New Roman" panose="02020603050405020304" pitchFamily="18" charset="0"/>
              </a:rPr>
              <a:t>Минпросвещения</a:t>
            </a:r>
            <a:r>
              <a:rPr lang="ru-RU" altLang="ru-RU" sz="1800" dirty="0">
                <a:solidFill>
                  <a:srgbClr val="C00000"/>
                </a:solidFill>
                <a:cs typeface="Times New Roman" panose="02020603050405020304" pitchFamily="18" charset="0"/>
              </a:rPr>
              <a:t> России от 25 ноября 2022 г. № 1028 )</a:t>
            </a:r>
          </a:p>
        </p:txBody>
      </p:sp>
      <p:sp>
        <p:nvSpPr>
          <p:cNvPr id="36870" name="Объект 10"/>
          <p:cNvSpPr>
            <a:spLocks noGrp="1"/>
          </p:cNvSpPr>
          <p:nvPr>
            <p:ph sz="quarter" idx="4"/>
          </p:nvPr>
        </p:nvSpPr>
        <p:spPr>
          <a:xfrm>
            <a:off x="6307136" y="1935871"/>
            <a:ext cx="5183188" cy="4303713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altLang="ru-RU" dirty="0"/>
              <a:t>Целью Программы является разностороннее развитие ребенка в период дошкольного детства с учетом возрастных и индивидуальных особенностей на основе духовно-нравственных ценностей российского народа, исторических </a:t>
            </a:r>
            <a:r>
              <a:rPr lang="ru-RU" altLang="ru-RU" dirty="0">
                <a:solidFill>
                  <a:schemeClr val="bg1"/>
                </a:solidFill>
              </a:rPr>
              <a:t>и </a:t>
            </a:r>
            <a:r>
              <a:rPr lang="ru-RU" altLang="ru-RU" dirty="0"/>
              <a:t>национально-культ</a:t>
            </a:r>
            <a:r>
              <a:rPr lang="ru-RU" altLang="ru-RU" dirty="0">
                <a:solidFill>
                  <a:schemeClr val="bg1"/>
                </a:solidFill>
              </a:rPr>
              <a:t>урных</a:t>
            </a:r>
            <a:r>
              <a:rPr lang="ru-RU" altLang="ru-RU" dirty="0"/>
              <a:t> традиций.</a:t>
            </a:r>
          </a:p>
          <a:p>
            <a:endParaRPr lang="ru-RU" alt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5859463" y="614838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872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0" y="165100"/>
            <a:ext cx="9874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8695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D0023A-2A26-4744-81C2-A34DE2D29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838200" y="601316"/>
            <a:ext cx="10515600" cy="306388"/>
          </a:xfrm>
        </p:spPr>
        <p:txBody>
          <a:bodyPr/>
          <a:lstStyle/>
          <a:p>
            <a:pPr algn="ctr"/>
            <a:r>
              <a:rPr lang="ru-RU" altLang="ru-RU" sz="4000" b="1" dirty="0">
                <a:solidFill>
                  <a:srgbClr val="F24932"/>
                </a:solidFill>
              </a:rPr>
              <a:t>Планируемые результаты и их диагностика</a:t>
            </a:r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>
          <a:xfrm>
            <a:off x="1318846" y="890588"/>
            <a:ext cx="10034954" cy="5286375"/>
          </a:xfrm>
        </p:spPr>
        <p:txBody>
          <a:bodyPr/>
          <a:lstStyle/>
          <a:p>
            <a:pPr marL="0" indent="0">
              <a:buNone/>
              <a:defRPr/>
            </a:pPr>
            <a:endParaRPr lang="ru-RU" altLang="ru-RU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ru-RU" altLang="ru-RU" b="1" dirty="0">
                <a:solidFill>
                  <a:srgbClr val="0028A8"/>
                </a:solidFill>
              </a:rPr>
              <a:t>В чем разница между целевыми ориентирами и планируемыми результатами?</a:t>
            </a:r>
          </a:p>
          <a:p>
            <a:pPr marL="0" indent="0">
              <a:buNone/>
              <a:defRPr/>
            </a:pPr>
            <a:endParaRPr lang="ru-RU" altLang="ru-RU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ru-RU" altLang="ru-RU" dirty="0">
                <a:solidFill>
                  <a:srgbClr val="0028A8"/>
                </a:solidFill>
              </a:rPr>
              <a:t>Педагогическая диагностика в ДОО - это </a:t>
            </a:r>
            <a:r>
              <a:rPr lang="ru-RU" altLang="ru-RU" dirty="0">
                <a:solidFill>
                  <a:srgbClr val="C00000"/>
                </a:solidFill>
              </a:rPr>
              <a:t>особый вид профессиональной деятельности… </a:t>
            </a:r>
          </a:p>
          <a:p>
            <a:pPr marL="0" indent="0">
              <a:buNone/>
              <a:defRPr/>
            </a:pPr>
            <a:r>
              <a:rPr lang="ru-RU" altLang="ru-RU" dirty="0">
                <a:solidFill>
                  <a:srgbClr val="0028A8"/>
                </a:solidFill>
              </a:rPr>
              <a:t>Педагогическая диагностика достижений ребенка </a:t>
            </a:r>
            <a:r>
              <a:rPr lang="ru-RU" altLang="ru-RU" dirty="0">
                <a:solidFill>
                  <a:srgbClr val="C00000"/>
                </a:solidFill>
              </a:rPr>
              <a:t>направлена на </a:t>
            </a:r>
            <a:r>
              <a:rPr lang="ru-RU" altLang="ru-RU" dirty="0">
                <a:solidFill>
                  <a:srgbClr val="0028A8"/>
                </a:solidFill>
              </a:rPr>
              <a:t>изучение деятельностных умений ребенка, его интересов, предпочтений, склонностей, личностных особенностей, способов взаимодействия со взрослыми и сверстникам</a:t>
            </a:r>
            <a:r>
              <a:rPr lang="ru-RU" altLang="ru-RU" dirty="0">
                <a:solidFill>
                  <a:srgbClr val="0070C0"/>
                </a:solidFill>
              </a:rPr>
              <a:t>и</a:t>
            </a:r>
          </a:p>
          <a:p>
            <a:pPr marL="0" indent="0">
              <a:buNone/>
              <a:defRPr/>
            </a:pPr>
            <a:r>
              <a:rPr lang="ru-RU" altLang="ru-RU" dirty="0">
                <a:solidFill>
                  <a:srgbClr val="0028A8"/>
                </a:solidFill>
              </a:rPr>
              <a:t>Педагогическая диагностика индивидуального развит</a:t>
            </a:r>
            <a:r>
              <a:rPr lang="ru-RU" altLang="ru-RU" dirty="0">
                <a:solidFill>
                  <a:schemeClr val="bg1"/>
                </a:solidFill>
              </a:rPr>
              <a:t>ия</a:t>
            </a:r>
            <a:r>
              <a:rPr lang="ru-RU" altLang="ru-RU" dirty="0">
                <a:solidFill>
                  <a:srgbClr val="0028A8"/>
                </a:solidFill>
              </a:rPr>
              <a:t> </a:t>
            </a:r>
            <a:r>
              <a:rPr lang="ru-RU" altLang="ru-RU" dirty="0">
                <a:solidFill>
                  <a:schemeClr val="bg1"/>
                </a:solidFill>
              </a:rPr>
              <a:t>дете</a:t>
            </a:r>
            <a:r>
              <a:rPr lang="ru-RU" altLang="ru-RU" dirty="0">
                <a:solidFill>
                  <a:srgbClr val="0028A8"/>
                </a:solidFill>
              </a:rPr>
              <a:t>й проводится педагогом в произвольной форме </a:t>
            </a:r>
            <a:r>
              <a:rPr lang="ru-RU" altLang="ru-RU" dirty="0">
                <a:solidFill>
                  <a:srgbClr val="C00000"/>
                </a:solidFill>
              </a:rPr>
              <a:t>на основе малоформализованных диагностических методов</a:t>
            </a:r>
          </a:p>
        </p:txBody>
      </p:sp>
      <p:pic>
        <p:nvPicPr>
          <p:cNvPr id="4506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007" y="1649569"/>
            <a:ext cx="9874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F0BA3F-ED22-30D3-1F16-C321598CA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70" y="2743835"/>
            <a:ext cx="393615" cy="940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C1AB154-1ED3-D9BA-E290-380AD0B071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55" y="3922779"/>
            <a:ext cx="393615" cy="94028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DBD308-109B-CE1F-229D-EA5AE2525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36" y="5460196"/>
            <a:ext cx="393615" cy="9402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DB57ED-BD46-DF52-F9DF-62EC7FB06AD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855" y="1118509"/>
            <a:ext cx="977613" cy="132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5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CF40E6-9248-4390-B419-592E8A17B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893433"/>
              </p:ext>
            </p:extLst>
          </p:nvPr>
        </p:nvGraphicFramePr>
        <p:xfrm>
          <a:off x="609600" y="1308474"/>
          <a:ext cx="10972800" cy="52879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4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0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7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</a:endParaRPr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Конструктор подразделов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№ пп</a:t>
                      </a:r>
                      <a:endParaRPr lang="ru-RU" sz="2000" dirty="0"/>
                    </a:p>
                    <a:p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Обязательная часть. </a:t>
                      </a:r>
                      <a:r>
                        <a:rPr lang="ru-RU" sz="2000" b="1" dirty="0">
                          <a:solidFill>
                            <a:srgbClr val="0028A8"/>
                          </a:solidFill>
                        </a:rPr>
                        <a:t>ФОП</a:t>
                      </a:r>
                      <a:endParaRPr lang="ru-RU" sz="2000" b="1" dirty="0">
                        <a:solidFill>
                          <a:srgbClr val="0028A8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Часть, формируемая участниками образовательных отношений</a:t>
                      </a:r>
                      <a:endParaRPr lang="ru-RU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17.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Задачи и содержание образования (обучения и воспитания) по образовательным областям</a:t>
                      </a:r>
                      <a:endParaRPr lang="ru-RU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Вариативные формы, способы, методы и средства реализации программы	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+?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24.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Особенности образовательной деятельности разных видов и культурных практик	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04426273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25.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Способы и направления поддержки детской инициативы	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92800425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26.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Особенности взаимодействия педагогического коллектива с семьями обучающихся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054015181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27.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Направления и задачи коррекционно-развивающей работы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-?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26766155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28.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Содержание КРР в ДОО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-?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89963443"/>
                  </a:ext>
                </a:extLst>
              </a:tr>
              <a:tr h="441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29. 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Рабочая программа воспитания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скорее</a:t>
                      </a:r>
                      <a:r>
                        <a:rPr lang="ru-RU" sz="2000" baseline="0" dirty="0"/>
                        <a:t> </a:t>
                      </a:r>
                      <a:r>
                        <a:rPr lang="ru-RU" sz="2000" dirty="0"/>
                        <a:t>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70499296"/>
                  </a:ext>
                </a:extLst>
              </a:tr>
            </a:tbl>
          </a:graphicData>
        </a:graphic>
      </p:graphicFrame>
      <p:sp>
        <p:nvSpPr>
          <p:cNvPr id="45103" name="Заголовок 2"/>
          <p:cNvSpPr>
            <a:spLocks noGrp="1"/>
          </p:cNvSpPr>
          <p:nvPr>
            <p:ph type="title"/>
          </p:nvPr>
        </p:nvSpPr>
        <p:spPr>
          <a:xfrm>
            <a:off x="838200" y="261563"/>
            <a:ext cx="10515600" cy="1006475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Архитектура содержательного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4324781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713390-BAFE-43F5-97D3-B7C3D3B12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1965607" y="464567"/>
            <a:ext cx="10161916" cy="678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Изучение педагогами содержания ФОП ДО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335517"/>
              </p:ext>
            </p:extLst>
          </p:nvPr>
        </p:nvGraphicFramePr>
        <p:xfrm>
          <a:off x="156572" y="1462914"/>
          <a:ext cx="11878856" cy="506961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47506">
                  <a:extLst>
                    <a:ext uri="{9D8B030D-6E8A-4147-A177-3AD203B41FA5}">
                      <a16:colId xmlns:a16="http://schemas.microsoft.com/office/drawing/2014/main" val="504708706"/>
                    </a:ext>
                  </a:extLst>
                </a:gridCol>
                <a:gridCol w="1740942">
                  <a:extLst>
                    <a:ext uri="{9D8B030D-6E8A-4147-A177-3AD203B41FA5}">
                      <a16:colId xmlns:a16="http://schemas.microsoft.com/office/drawing/2014/main" val="2267657863"/>
                    </a:ext>
                  </a:extLst>
                </a:gridCol>
                <a:gridCol w="1987385">
                  <a:extLst>
                    <a:ext uri="{9D8B030D-6E8A-4147-A177-3AD203B41FA5}">
                      <a16:colId xmlns:a16="http://schemas.microsoft.com/office/drawing/2014/main" val="3945556345"/>
                    </a:ext>
                  </a:extLst>
                </a:gridCol>
                <a:gridCol w="2154115">
                  <a:extLst>
                    <a:ext uri="{9D8B030D-6E8A-4147-A177-3AD203B41FA5}">
                      <a16:colId xmlns:a16="http://schemas.microsoft.com/office/drawing/2014/main" val="333432208"/>
                    </a:ext>
                  </a:extLst>
                </a:gridCol>
                <a:gridCol w="2593661">
                  <a:extLst>
                    <a:ext uri="{9D8B030D-6E8A-4147-A177-3AD203B41FA5}">
                      <a16:colId xmlns:a16="http://schemas.microsoft.com/office/drawing/2014/main" val="2864577702"/>
                    </a:ext>
                  </a:extLst>
                </a:gridCol>
                <a:gridCol w="1855247">
                  <a:extLst>
                    <a:ext uri="{9D8B030D-6E8A-4147-A177-3AD203B41FA5}">
                      <a16:colId xmlns:a16="http://schemas.microsoft.com/office/drawing/2014/main" val="422653827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ФГОС ДО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Задачи ФОП ДО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Планируемые результаты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2525900"/>
                  </a:ext>
                </a:extLst>
              </a:tr>
              <a:tr h="52911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Младшая группа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Средняя группа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Старшая группа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Подготовительная группа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35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</a:rPr>
                        <a:t>Освоение сенсорных эталонов и перцептивных (обследовательских) действий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9130" algn="l"/>
                        </a:tabLst>
                      </a:pPr>
                      <a:r>
                        <a:rPr lang="ru-RU" sz="1600" dirty="0">
                          <a:effectLst/>
                        </a:rPr>
                        <a:t>Формировать представления детей о сенсорных эталонах цвета и формы, их использовании в самостоятельной деятельности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49605" algn="l"/>
                        </a:tabLst>
                      </a:pPr>
                      <a:r>
                        <a:rPr lang="ru-RU" sz="1600" dirty="0">
                          <a:effectLst/>
                        </a:rPr>
                        <a:t>Обогащать сенсорный опыт детей, развивать целенаправленное восприятие и самостоятельное обследование окружающих предметов (объектов) с опорой на разные органы чувств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55955" algn="l"/>
                        </a:tabLst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Обогащать сенсорный опыт детей, развивать способности к самостоятельному обследованию окружающих предметов (объектов) с помощью различных органов чувств, использование обследовательских действий как инструмента познания окружающего мира Воспитывать навыки безопасного использования этого инструмента 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5955" algn="l"/>
                        </a:tabLst>
                      </a:pP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49605" algn="l"/>
                        </a:tabLst>
                      </a:pPr>
                      <a:r>
                        <a:rPr lang="ru-RU" sz="1600" dirty="0">
                          <a:effectLst/>
                        </a:rPr>
                        <a:t>Расширять самостоятельность, поощрять творчество детей в познавательно-­исследовательской деятельности, избирательность познавательных интересов;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5955" algn="l"/>
                        </a:tabLst>
                      </a:pPr>
                      <a:r>
                        <a:rPr lang="ru-RU" sz="1600" dirty="0">
                          <a:effectLst/>
                        </a:rPr>
                        <a:t>развивать умения детей включаться в коллективное исследование, обсуждать его ход, договариваться о совместных продуктивных действиях, выдвигать и доказывать свои предположения, представлять совместные результаты познания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Ребёнок способен решать адекватные возрасту интеллектуальные, творческие и личностные задачи</a:t>
                      </a: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998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5442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3C23E3-31A9-4A95-887A-4C6572E79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1796931" y="668753"/>
            <a:ext cx="10161916" cy="678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Изучение педагогами содержания ФОП ДО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830769"/>
              </p:ext>
            </p:extLst>
          </p:nvPr>
        </p:nvGraphicFramePr>
        <p:xfrm>
          <a:off x="156572" y="1477725"/>
          <a:ext cx="11878856" cy="506961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47506">
                  <a:extLst>
                    <a:ext uri="{9D8B030D-6E8A-4147-A177-3AD203B41FA5}">
                      <a16:colId xmlns:a16="http://schemas.microsoft.com/office/drawing/2014/main" val="504708706"/>
                    </a:ext>
                  </a:extLst>
                </a:gridCol>
                <a:gridCol w="1740942">
                  <a:extLst>
                    <a:ext uri="{9D8B030D-6E8A-4147-A177-3AD203B41FA5}">
                      <a16:colId xmlns:a16="http://schemas.microsoft.com/office/drawing/2014/main" val="2267657863"/>
                    </a:ext>
                  </a:extLst>
                </a:gridCol>
                <a:gridCol w="1987385">
                  <a:extLst>
                    <a:ext uri="{9D8B030D-6E8A-4147-A177-3AD203B41FA5}">
                      <a16:colId xmlns:a16="http://schemas.microsoft.com/office/drawing/2014/main" val="3945556345"/>
                    </a:ext>
                  </a:extLst>
                </a:gridCol>
                <a:gridCol w="2154115">
                  <a:extLst>
                    <a:ext uri="{9D8B030D-6E8A-4147-A177-3AD203B41FA5}">
                      <a16:colId xmlns:a16="http://schemas.microsoft.com/office/drawing/2014/main" val="333432208"/>
                    </a:ext>
                  </a:extLst>
                </a:gridCol>
                <a:gridCol w="2593661">
                  <a:extLst>
                    <a:ext uri="{9D8B030D-6E8A-4147-A177-3AD203B41FA5}">
                      <a16:colId xmlns:a16="http://schemas.microsoft.com/office/drawing/2014/main" val="2864577702"/>
                    </a:ext>
                  </a:extLst>
                </a:gridCol>
                <a:gridCol w="1855247">
                  <a:extLst>
                    <a:ext uri="{9D8B030D-6E8A-4147-A177-3AD203B41FA5}">
                      <a16:colId xmlns:a16="http://schemas.microsoft.com/office/drawing/2014/main" val="422653827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ФГОС ДО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Задачи ФОП ДО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Планируемые результаты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2525900"/>
                  </a:ext>
                </a:extLst>
              </a:tr>
              <a:tr h="52911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Младшая группа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Средняя группа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Старшая группа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Подготовительная группа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35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9130" algn="l"/>
                        </a:tabLst>
                      </a:pPr>
                      <a:r>
                        <a:rPr lang="ru-RU" sz="1600" dirty="0">
                          <a:effectLst/>
                        </a:rPr>
                        <a:t>Формировать представления детей о сенсорных эталонах цвета и формы, их использовании в самостоятельной деятельности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49605" algn="l"/>
                        </a:tabLst>
                      </a:pPr>
                      <a:r>
                        <a:rPr lang="ru-RU" sz="1600" dirty="0">
                          <a:effectLst/>
                        </a:rPr>
                        <a:t>Обогащать сенсорный опыт детей, развивать целенаправленное восприятие и самостоятельное обследование окружающих предметов (объектов) с опорой на разные органы чувств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55955" algn="l"/>
                        </a:tabLst>
                        <a:defRPr/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Обогащать сенсорный опыт детей, развивать способности к самостоятельному обследованию окружающих предметов (объектов) с помощью различных органов чувств, использование обследовательских действий как инструмента познания окружающего мира Воспитывать навыки безопасного использования этого инструмента 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5955" algn="l"/>
                        </a:tabLst>
                      </a:pP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49605" algn="l"/>
                        </a:tabLst>
                      </a:pPr>
                      <a:r>
                        <a:rPr lang="ru-RU" sz="1600" dirty="0">
                          <a:effectLst/>
                        </a:rPr>
                        <a:t>Расширять самостоятельность, поощрять творчество детей в познавательно-­исследовательской деятельности, избирательность познавательных интересов;</a:t>
                      </a:r>
                    </a:p>
                    <a:p>
                      <a:pPr algn="just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5955" algn="l"/>
                        </a:tabLst>
                      </a:pPr>
                      <a:r>
                        <a:rPr lang="ru-RU" sz="1600" dirty="0">
                          <a:effectLst/>
                        </a:rPr>
                        <a:t>развивать умения детей включаться в коллективное исследование, обсуждать его ход, договариваться о совместных продуктивных действиях, выдвигать и доказывать свои предположения, представлять совместные результаты познания</a:t>
                      </a:r>
                      <a:endParaRPr lang="ru-RU" sz="16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998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590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07348C-1C5A-4055-AFBD-3EB58AD9C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1796445" y="730897"/>
            <a:ext cx="10161916" cy="678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Изучение педагогами содержания ФОП ДО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039752"/>
              </p:ext>
            </p:extLst>
          </p:nvPr>
        </p:nvGraphicFramePr>
        <p:xfrm>
          <a:off x="156572" y="1874486"/>
          <a:ext cx="11878856" cy="231209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93018">
                  <a:extLst>
                    <a:ext uri="{9D8B030D-6E8A-4147-A177-3AD203B41FA5}">
                      <a16:colId xmlns:a16="http://schemas.microsoft.com/office/drawing/2014/main" val="504708706"/>
                    </a:ext>
                  </a:extLst>
                </a:gridCol>
                <a:gridCol w="1811215">
                  <a:extLst>
                    <a:ext uri="{9D8B030D-6E8A-4147-A177-3AD203B41FA5}">
                      <a16:colId xmlns:a16="http://schemas.microsoft.com/office/drawing/2014/main" val="2267657863"/>
                    </a:ext>
                  </a:extLst>
                </a:gridCol>
                <a:gridCol w="1608992">
                  <a:extLst>
                    <a:ext uri="{9D8B030D-6E8A-4147-A177-3AD203B41FA5}">
                      <a16:colId xmlns:a16="http://schemas.microsoft.com/office/drawing/2014/main" val="3945556345"/>
                    </a:ext>
                  </a:extLst>
                </a:gridCol>
                <a:gridCol w="1916723">
                  <a:extLst>
                    <a:ext uri="{9D8B030D-6E8A-4147-A177-3AD203B41FA5}">
                      <a16:colId xmlns:a16="http://schemas.microsoft.com/office/drawing/2014/main" val="333432208"/>
                    </a:ext>
                  </a:extLst>
                </a:gridCol>
                <a:gridCol w="2375251">
                  <a:extLst>
                    <a:ext uri="{9D8B030D-6E8A-4147-A177-3AD203B41FA5}">
                      <a16:colId xmlns:a16="http://schemas.microsoft.com/office/drawing/2014/main" val="2864577702"/>
                    </a:ext>
                  </a:extLst>
                </a:gridCol>
                <a:gridCol w="2073657">
                  <a:extLst>
                    <a:ext uri="{9D8B030D-6E8A-4147-A177-3AD203B41FA5}">
                      <a16:colId xmlns:a16="http://schemas.microsoft.com/office/drawing/2014/main" val="422653827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ФГОС ДО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Задачи ФОП ДО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Планируемые результаты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2525900"/>
                  </a:ext>
                </a:extLst>
              </a:tr>
              <a:tr h="52911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Младшая группа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Средняя группа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Старшая группа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Подготовительная группа</a:t>
                      </a:r>
                      <a:endParaRPr lang="ru-RU" sz="1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35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solidFill>
                            <a:srgbClr val="000000"/>
                          </a:solidFill>
                          <a:effectLst/>
                        </a:rPr>
                        <a:t>Освоение сенсорных эталонов и перцептивных (обследовательских) действий</a:t>
                      </a:r>
                      <a:endParaRPr lang="ru-RU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9130" algn="l"/>
                        </a:tabLst>
                      </a:pPr>
                      <a:endParaRPr lang="ru-RU" sz="1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49605" algn="l"/>
                        </a:tabLst>
                      </a:pPr>
                      <a:endParaRPr lang="ru-RU" sz="1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55955" algn="l"/>
                        </a:tabLst>
                      </a:pPr>
                      <a:endParaRPr lang="ru-RU" sz="1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49605" algn="l"/>
                        </a:tabLst>
                      </a:pPr>
                      <a:endParaRPr lang="ru-RU" sz="17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700" dirty="0">
                          <a:effectLst/>
                        </a:rPr>
                        <a:t>Ребёнок способен решать адекватные возрасту интеллектуальные, творческие и личностные задачи</a:t>
                      </a:r>
                      <a:endParaRPr lang="ru-RU" sz="17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9982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753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7A3369-0E99-4615-B054-CCBC96E3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1961924" y="752630"/>
            <a:ext cx="10161916" cy="6784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Изучение педагогами содержания ФОП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522768"/>
              </p:ext>
            </p:extLst>
          </p:nvPr>
        </p:nvGraphicFramePr>
        <p:xfrm>
          <a:off x="352245" y="1617034"/>
          <a:ext cx="11487509" cy="431409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13140">
                  <a:extLst>
                    <a:ext uri="{9D8B030D-6E8A-4147-A177-3AD203B41FA5}">
                      <a16:colId xmlns:a16="http://schemas.microsoft.com/office/drawing/2014/main" val="504708706"/>
                    </a:ext>
                  </a:extLst>
                </a:gridCol>
                <a:gridCol w="1708030">
                  <a:extLst>
                    <a:ext uri="{9D8B030D-6E8A-4147-A177-3AD203B41FA5}">
                      <a16:colId xmlns:a16="http://schemas.microsoft.com/office/drawing/2014/main" val="2267657863"/>
                    </a:ext>
                  </a:extLst>
                </a:gridCol>
                <a:gridCol w="1742536">
                  <a:extLst>
                    <a:ext uri="{9D8B030D-6E8A-4147-A177-3AD203B41FA5}">
                      <a16:colId xmlns:a16="http://schemas.microsoft.com/office/drawing/2014/main" val="3945556345"/>
                    </a:ext>
                  </a:extLst>
                </a:gridCol>
                <a:gridCol w="2053087">
                  <a:extLst>
                    <a:ext uri="{9D8B030D-6E8A-4147-A177-3AD203B41FA5}">
                      <a16:colId xmlns:a16="http://schemas.microsoft.com/office/drawing/2014/main" val="333432208"/>
                    </a:ext>
                  </a:extLst>
                </a:gridCol>
                <a:gridCol w="1690777">
                  <a:extLst>
                    <a:ext uri="{9D8B030D-6E8A-4147-A177-3AD203B41FA5}">
                      <a16:colId xmlns:a16="http://schemas.microsoft.com/office/drawing/2014/main" val="2864577702"/>
                    </a:ext>
                  </a:extLst>
                </a:gridCol>
                <a:gridCol w="2679939">
                  <a:extLst>
                    <a:ext uri="{9D8B030D-6E8A-4147-A177-3AD203B41FA5}">
                      <a16:colId xmlns:a16="http://schemas.microsoft.com/office/drawing/2014/main" val="422653827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ФГОС ДО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Задачи ФОП ДО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effectLst/>
                        </a:rPr>
                        <a:t>Планируемые результаты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2525900"/>
                  </a:ext>
                </a:extLst>
              </a:tr>
              <a:tr h="52911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Младшая группа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Средняя группа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Старшая группа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Подготовительная группа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850" marR="46850" marT="0" marB="0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351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</a:rPr>
                        <a:t>Усвоение и присвоение норм, правил поведения и морально-нравственных ценностей, принятых в российском обществе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600"/>
                        </a:spcAft>
                        <a:tabLst>
                          <a:tab pos="66484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Обогащать представления детей о малой родине и поддерживать их отражения в различных видах деятельности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600"/>
                        </a:spcAft>
                        <a:tabLst>
                          <a:tab pos="661670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Воспитывать уважительное отношение к Родине, символам страны, памятным датам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600"/>
                        </a:spcAft>
                        <a:tabLst>
                          <a:tab pos="652145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Воспитывать уважительное отношение к Родине, к людям разных национальностей, проживающим на территории России, их культурному наследию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600"/>
                        </a:spcAft>
                        <a:tabLst>
                          <a:tab pos="648970" algn="l"/>
                        </a:tabLst>
                      </a:pPr>
                      <a:r>
                        <a:rPr lang="ru-RU" sz="1400" b="1" dirty="0">
                          <a:effectLst/>
                        </a:rPr>
                        <a:t>Воспитывать патриотические и интернациональные чувства, уважительное отношение к Родине, к представителям разных национальностей, интерес к их культуре и обычаям</a:t>
                      </a:r>
                      <a:endParaRPr lang="ru-RU" sz="14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</a:rPr>
                        <a:t>Ребёнок обладает начальными знаниями о социальном мире, в котором он живет: элементарными представлениями о себе, собственной принадлежности и принадлежности других людей к определенному полу; составе семьи, родственных отношениях и взаимосвязях, семейных традициях; об обществе, его национально-культурных ценностях; государстве и принадлежности к нему</a:t>
                      </a:r>
                      <a:endParaRPr lang="ru-RU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0311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77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6EA2867-890F-4C6A-B673-D0DB7B362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1065315-0BBA-52EC-B929-29ADA620D782}"/>
              </a:ext>
            </a:extLst>
          </p:cNvPr>
          <p:cNvSpPr txBox="1">
            <a:spLocks/>
          </p:cNvSpPr>
          <p:nvPr/>
        </p:nvSpPr>
        <p:spPr>
          <a:xfrm>
            <a:off x="511638" y="474033"/>
            <a:ext cx="10771881" cy="652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Конкретизируем задачи по образовательным областям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DB30AC-AA61-3EDD-900B-4CF6AF662AF8}"/>
              </a:ext>
            </a:extLst>
          </p:cNvPr>
          <p:cNvSpPr txBox="1"/>
          <p:nvPr/>
        </p:nvSpPr>
        <p:spPr>
          <a:xfrm>
            <a:off x="511638" y="1316000"/>
            <a:ext cx="3528000" cy="129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</a:rPr>
              <a:t>Формировать поисково-познавательную деятельность как инструмент познания окружающего мира (Мл)</a:t>
            </a:r>
          </a:p>
        </p:txBody>
      </p:sp>
      <p:sp>
        <p:nvSpPr>
          <p:cNvPr id="26" name="Знак ''плюс'' 25">
            <a:extLst>
              <a:ext uri="{FF2B5EF4-FFF2-40B4-BE49-F238E27FC236}">
                <a16:creationId xmlns:a16="http://schemas.microsoft.com/office/drawing/2014/main" id="{6479EC80-66AC-73A2-5EEE-9CCDCEA86020}"/>
              </a:ext>
            </a:extLst>
          </p:cNvPr>
          <p:cNvSpPr/>
          <p:nvPr/>
        </p:nvSpPr>
        <p:spPr>
          <a:xfrm>
            <a:off x="9326902" y="3166497"/>
            <a:ext cx="900000" cy="900000"/>
          </a:xfrm>
          <a:prstGeom prst="mathPlus">
            <a:avLst>
              <a:gd name="adj1" fmla="val 17769"/>
            </a:avLst>
          </a:prstGeom>
          <a:solidFill>
            <a:srgbClr val="00DA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6EFE06-5909-C797-A462-3032CA6A1D75}"/>
              </a:ext>
            </a:extLst>
          </p:cNvPr>
          <p:cNvSpPr txBox="1"/>
          <p:nvPr/>
        </p:nvSpPr>
        <p:spPr>
          <a:xfrm>
            <a:off x="511638" y="3943430"/>
            <a:ext cx="3528000" cy="1044000"/>
          </a:xfrm>
          <a:prstGeom prst="round2DiagRect">
            <a:avLst>
              <a:gd name="adj1" fmla="val 0"/>
              <a:gd name="adj2" fmla="val 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Ребёнок способен решать адекватные возрасту интеллектуальные, творческие и личностные задачи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53B08-37CB-5651-F72D-480DFC6DCD7C}"/>
              </a:ext>
            </a:extLst>
          </p:cNvPr>
          <p:cNvSpPr txBox="1"/>
          <p:nvPr/>
        </p:nvSpPr>
        <p:spPr>
          <a:xfrm>
            <a:off x="4252148" y="1316000"/>
            <a:ext cx="3528000" cy="129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Развивать способы решения поисковых задач в самостоятельной и совместной со сверстниками и взрослыми деятельности (Ср)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7EB67-3CAC-0E5B-8E49-E0C49DD3307A}"/>
              </a:ext>
            </a:extLst>
          </p:cNvPr>
          <p:cNvSpPr txBox="1"/>
          <p:nvPr/>
        </p:nvSpPr>
        <p:spPr>
          <a:xfrm>
            <a:off x="8012902" y="1363835"/>
            <a:ext cx="35280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Развивать интерес детей к самостоятельному познанию объектов окружающего мира в его разнообразных проявлениях и простейших зависимостях (Ст)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2C789-6B2D-789B-2E00-5EDA6DAA4811}"/>
              </a:ext>
            </a:extLst>
          </p:cNvPr>
          <p:cNvSpPr txBox="1"/>
          <p:nvPr/>
        </p:nvSpPr>
        <p:spPr>
          <a:xfrm>
            <a:off x="8012902" y="4473816"/>
            <a:ext cx="3528000" cy="12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Продолжать учить детей использовать приемы экспериментирования для познания объектов живой и неживой природы и их свойств и качеств (Ст)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483C3-2A00-F913-9E6C-F4AEAEE59A23}"/>
              </a:ext>
            </a:extLst>
          </p:cNvPr>
          <p:cNvSpPr txBox="1"/>
          <p:nvPr/>
        </p:nvSpPr>
        <p:spPr>
          <a:xfrm>
            <a:off x="4252148" y="4473816"/>
            <a:ext cx="3528000" cy="126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Развивать чувство собственной компетентности в решении различных познавательных задач (Пг)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8B489-C1B8-208F-A0FA-20F64435723C}"/>
              </a:ext>
            </a:extLst>
          </p:cNvPr>
          <p:cNvSpPr txBox="1"/>
          <p:nvPr/>
        </p:nvSpPr>
        <p:spPr>
          <a:xfrm>
            <a:off x="511638" y="5073137"/>
            <a:ext cx="3528000" cy="1476000"/>
          </a:xfrm>
          <a:prstGeom prst="round2DiagRect">
            <a:avLst>
              <a:gd name="adj1" fmla="val 0"/>
              <a:gd name="adj2" fmla="val 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Ребёнок способен применять накопленный опыт для осуществления различных видов детской деятельности, принимать собственные решения и проявлять инициативу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21D43-5BB4-E9FB-E510-7A0D05269C20}"/>
              </a:ext>
            </a:extLst>
          </p:cNvPr>
          <p:cNvSpPr txBox="1"/>
          <p:nvPr/>
        </p:nvSpPr>
        <p:spPr>
          <a:xfrm rot="5400000">
            <a:off x="2870667" y="1489892"/>
            <a:ext cx="1905595" cy="3416060"/>
          </a:xfrm>
          <a:prstGeom prst="leftRightArrowCallout">
            <a:avLst>
              <a:gd name="adj1" fmla="val 12688"/>
              <a:gd name="adj2" fmla="val 12103"/>
              <a:gd name="adj3" fmla="val 23960"/>
              <a:gd name="adj4" fmla="val 48123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Какие технологии позволят  решить задачи и достичь планируемых результатов?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F676158C-556D-037D-F767-8D389367E8A5}"/>
              </a:ext>
            </a:extLst>
          </p:cNvPr>
          <p:cNvSpPr/>
          <p:nvPr/>
        </p:nvSpPr>
        <p:spPr>
          <a:xfrm>
            <a:off x="3950898" y="1811547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F95F794E-011F-02E9-FA1A-17C2CF16E692}"/>
              </a:ext>
            </a:extLst>
          </p:cNvPr>
          <p:cNvSpPr/>
          <p:nvPr/>
        </p:nvSpPr>
        <p:spPr>
          <a:xfrm>
            <a:off x="7683003" y="1811547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44CD5274-5E00-477D-873C-3A7A76C93058}"/>
              </a:ext>
            </a:extLst>
          </p:cNvPr>
          <p:cNvSpPr/>
          <p:nvPr/>
        </p:nvSpPr>
        <p:spPr>
          <a:xfrm flipH="1">
            <a:off x="3907172" y="4521116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D8E0E6C-1233-2D60-D4D6-C3BF97259A4C}"/>
              </a:ext>
            </a:extLst>
          </p:cNvPr>
          <p:cNvSpPr/>
          <p:nvPr/>
        </p:nvSpPr>
        <p:spPr>
          <a:xfrm flipH="1">
            <a:off x="7692035" y="4871976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C359CBE2-133F-37D4-18CC-A761DCF41B41}"/>
              </a:ext>
            </a:extLst>
          </p:cNvPr>
          <p:cNvSpPr/>
          <p:nvPr/>
        </p:nvSpPr>
        <p:spPr>
          <a:xfrm flipH="1">
            <a:off x="3907172" y="5357826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12">
            <a:extLst>
              <a:ext uri="{FF2B5EF4-FFF2-40B4-BE49-F238E27FC236}">
                <a16:creationId xmlns:a16="http://schemas.microsoft.com/office/drawing/2014/main" id="{C134B120-09F7-2EBA-811D-FC93CE043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7189" y="5865712"/>
            <a:ext cx="9874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8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9DF2B93-2803-4C53-A3AC-B699FAFE5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031"/>
            <a:ext cx="12192000" cy="684678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1065315-0BBA-52EC-B929-29ADA620D782}"/>
              </a:ext>
            </a:extLst>
          </p:cNvPr>
          <p:cNvSpPr txBox="1">
            <a:spLocks/>
          </p:cNvSpPr>
          <p:nvPr/>
        </p:nvSpPr>
        <p:spPr>
          <a:xfrm>
            <a:off x="462541" y="389110"/>
            <a:ext cx="10771881" cy="652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Конкретизируем задачи по образовательным областям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DB30AC-AA61-3EDD-900B-4CF6AF662AF8}"/>
              </a:ext>
            </a:extLst>
          </p:cNvPr>
          <p:cNvSpPr txBox="1"/>
          <p:nvPr/>
        </p:nvSpPr>
        <p:spPr>
          <a:xfrm>
            <a:off x="475795" y="1082355"/>
            <a:ext cx="5004000" cy="122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Развивать умение непосредственного попарного сравнения предметов по форме, величине и количеству, определяя их соотношение между собой; помогать осваивать чувственные способы ориентировки в пространстве и времени (Мл)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6" name="Знак ''плюс'' 25">
            <a:extLst>
              <a:ext uri="{FF2B5EF4-FFF2-40B4-BE49-F238E27FC236}">
                <a16:creationId xmlns:a16="http://schemas.microsoft.com/office/drawing/2014/main" id="{6479EC80-66AC-73A2-5EEE-9CCDCEA86020}"/>
              </a:ext>
            </a:extLst>
          </p:cNvPr>
          <p:cNvSpPr/>
          <p:nvPr/>
        </p:nvSpPr>
        <p:spPr>
          <a:xfrm>
            <a:off x="9644842" y="3749151"/>
            <a:ext cx="468000" cy="468000"/>
          </a:xfrm>
          <a:prstGeom prst="mathPlus">
            <a:avLst>
              <a:gd name="adj1" fmla="val 17769"/>
            </a:avLst>
          </a:prstGeom>
          <a:solidFill>
            <a:srgbClr val="00DA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6EFE06-5909-C797-A462-3032CA6A1D75}"/>
              </a:ext>
            </a:extLst>
          </p:cNvPr>
          <p:cNvSpPr txBox="1"/>
          <p:nvPr/>
        </p:nvSpPr>
        <p:spPr>
          <a:xfrm>
            <a:off x="467762" y="2475690"/>
            <a:ext cx="3528000" cy="1421928"/>
          </a:xfrm>
          <a:prstGeom prst="round2DiagRect">
            <a:avLst>
              <a:gd name="adj1" fmla="val 0"/>
              <a:gd name="adj2" fmla="val 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Ребёнок способен применять в жизненных и игровых ситуациях знания о количестве, форме, величине предметов, пространстве и времени, умения считать, измерять, сравнивать, вычислять и т.п.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53B08-37CB-5651-F72D-480DFC6DCD7C}"/>
              </a:ext>
            </a:extLst>
          </p:cNvPr>
          <p:cNvSpPr txBox="1"/>
          <p:nvPr/>
        </p:nvSpPr>
        <p:spPr>
          <a:xfrm>
            <a:off x="8179953" y="1082355"/>
            <a:ext cx="3528000" cy="122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Обогащать элементарные математические представления о количестве, числе, форме, величине предметов, пространственных и временных отношениях (Ср)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7EB67-3CAC-0E5B-8E49-E0C49DD3307A}"/>
              </a:ext>
            </a:extLst>
          </p:cNvPr>
          <p:cNvSpPr txBox="1"/>
          <p:nvPr/>
        </p:nvSpPr>
        <p:spPr>
          <a:xfrm>
            <a:off x="8179953" y="2559347"/>
            <a:ext cx="3528000" cy="1224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Развивать и обобщать представления о количестве, числе, форме, величине предметов совершенствовать ориентировку в пространстве и времени (Ст)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2C789-6B2D-789B-2E00-5EDA6DAA4811}"/>
              </a:ext>
            </a:extLst>
          </p:cNvPr>
          <p:cNvSpPr txBox="1"/>
          <p:nvPr/>
        </p:nvSpPr>
        <p:spPr>
          <a:xfrm>
            <a:off x="8179953" y="4217150"/>
            <a:ext cx="3528000" cy="255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Развивать способность использовать математические знания и аналитические способы для познания математической стороны окружающего мира: опосредованное сравнение объектов с помощью заместителей (условной меры), сравнение по разным основаниям, счет, упорядочивание, классификация, сериация (и тому подобное) (Ст)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483C3-2A00-F913-9E6C-F4AEAEE59A23}"/>
              </a:ext>
            </a:extLst>
          </p:cNvPr>
          <p:cNvSpPr txBox="1"/>
          <p:nvPr/>
        </p:nvSpPr>
        <p:spPr>
          <a:xfrm>
            <a:off x="4375382" y="2560983"/>
            <a:ext cx="3528000" cy="165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Способствовать формированию понятия числа (числового ряда) и количества, величины и ее значения, независимости величины от способа измерения; обогащать пространственные и временные представления (Под)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8B489-C1B8-208F-A0FA-20F64435723C}"/>
              </a:ext>
            </a:extLst>
          </p:cNvPr>
          <p:cNvSpPr txBox="1"/>
          <p:nvPr/>
        </p:nvSpPr>
        <p:spPr>
          <a:xfrm>
            <a:off x="475795" y="4506913"/>
            <a:ext cx="3528000" cy="2086725"/>
          </a:xfrm>
          <a:prstGeom prst="round2DiagRect">
            <a:avLst>
              <a:gd name="adj1" fmla="val 0"/>
              <a:gd name="adj2" fmla="val 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Ребёнок имеет разнообразные познавательные умения: определяет противоречия, формулирует задачу исследования, использует разные способы и средства проверки предположений: сравнение с эталонами, классификацию, систематизацию, некоторые цифровые средства и другое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F676158C-556D-037D-F767-8D389367E8A5}"/>
              </a:ext>
            </a:extLst>
          </p:cNvPr>
          <p:cNvSpPr/>
          <p:nvPr/>
        </p:nvSpPr>
        <p:spPr>
          <a:xfrm>
            <a:off x="6415999" y="1486433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F95F794E-011F-02E9-FA1A-17C2CF16E692}"/>
              </a:ext>
            </a:extLst>
          </p:cNvPr>
          <p:cNvSpPr/>
          <p:nvPr/>
        </p:nvSpPr>
        <p:spPr>
          <a:xfrm rot="5400000" flipV="1">
            <a:off x="9601994" y="2260858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44CD5274-5E00-477D-873C-3A7A76C93058}"/>
              </a:ext>
            </a:extLst>
          </p:cNvPr>
          <p:cNvSpPr/>
          <p:nvPr/>
        </p:nvSpPr>
        <p:spPr>
          <a:xfrm flipH="1">
            <a:off x="3930348" y="3209012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D8E0E6C-1233-2D60-D4D6-C3BF97259A4C}"/>
              </a:ext>
            </a:extLst>
          </p:cNvPr>
          <p:cNvSpPr/>
          <p:nvPr/>
        </p:nvSpPr>
        <p:spPr>
          <a:xfrm flipH="1">
            <a:off x="7797845" y="3098075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C359CBE2-133F-37D4-18CC-A761DCF41B41}"/>
              </a:ext>
            </a:extLst>
          </p:cNvPr>
          <p:cNvSpPr/>
          <p:nvPr/>
        </p:nvSpPr>
        <p:spPr>
          <a:xfrm flipH="1">
            <a:off x="3924566" y="5161810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F1541-D59D-20FB-3B8B-1A0EA268E1F2}"/>
              </a:ext>
            </a:extLst>
          </p:cNvPr>
          <p:cNvSpPr txBox="1"/>
          <p:nvPr/>
        </p:nvSpPr>
        <p:spPr>
          <a:xfrm>
            <a:off x="4375382" y="4868726"/>
            <a:ext cx="35280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Поощрять использование счета, вычислений, измерения, логических операций для познания и преобразования предметов окружающего мира (Под)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6" name="Знак ''плюс'' 15">
            <a:extLst>
              <a:ext uri="{FF2B5EF4-FFF2-40B4-BE49-F238E27FC236}">
                <a16:creationId xmlns:a16="http://schemas.microsoft.com/office/drawing/2014/main" id="{5F3140B9-5004-C1D9-B29D-7CAFBCE2C587}"/>
              </a:ext>
            </a:extLst>
          </p:cNvPr>
          <p:cNvSpPr/>
          <p:nvPr/>
        </p:nvSpPr>
        <p:spPr>
          <a:xfrm>
            <a:off x="5848482" y="4308854"/>
            <a:ext cx="468000" cy="468000"/>
          </a:xfrm>
          <a:prstGeom prst="mathPlus">
            <a:avLst>
              <a:gd name="adj1" fmla="val 17769"/>
            </a:avLst>
          </a:prstGeom>
          <a:solidFill>
            <a:srgbClr val="00DA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6283B743-F146-505E-2A61-224C3EB5F694}"/>
              </a:ext>
            </a:extLst>
          </p:cNvPr>
          <p:cNvSpPr/>
          <p:nvPr/>
        </p:nvSpPr>
        <p:spPr>
          <a:xfrm flipH="1">
            <a:off x="7790538" y="5324913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21D43-5BB4-E9FB-E510-7A0D05269C20}"/>
              </a:ext>
            </a:extLst>
          </p:cNvPr>
          <p:cNvSpPr txBox="1"/>
          <p:nvPr/>
        </p:nvSpPr>
        <p:spPr>
          <a:xfrm rot="5400000">
            <a:off x="1272339" y="2515948"/>
            <a:ext cx="1905595" cy="3519748"/>
          </a:xfrm>
          <a:prstGeom prst="leftRightArrowCallout">
            <a:avLst>
              <a:gd name="adj1" fmla="val 12688"/>
              <a:gd name="adj2" fmla="val 12103"/>
              <a:gd name="adj3" fmla="val 31414"/>
              <a:gd name="adj4" fmla="val 48123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Какие технологии позволят  решить задачи и достичь планируемых результатов?</a:t>
            </a:r>
          </a:p>
        </p:txBody>
      </p:sp>
    </p:spTree>
    <p:extLst>
      <p:ext uri="{BB962C8B-B14F-4D97-AF65-F5344CB8AC3E}">
        <p14:creationId xmlns:p14="http://schemas.microsoft.com/office/powerpoint/2010/main" val="262020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8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9" grpId="0" animBg="1"/>
      <p:bldP spid="21" grpId="0" animBg="1"/>
      <p:bldP spid="4" grpId="0" animBg="1"/>
      <p:bldP spid="16" grpId="0" animBg="1"/>
      <p:bldP spid="18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988E72-F93D-4037-813E-17602CCBB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31011" y="1702530"/>
            <a:ext cx="10455986" cy="4809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200"/>
              </a:spcBef>
            </a:pPr>
            <a:r>
              <a:rPr lang="ru-RU" sz="1900" b="1" dirty="0"/>
              <a:t>Планируемые результаты на этапе завершения освоения федеральной программы:</a:t>
            </a: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900" b="1" dirty="0"/>
              <a:t>Ребёнок способен решать адекватные возрасту интеллектуальные, творческие и личностные задачи; применять накопленный опыт для осуществления различных видов детской деятельности, принимать собственные решения и проявлять инициативу</a:t>
            </a: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900" b="1" dirty="0"/>
              <a:t>Ребёнок знает и осмысленно воспринимает литературные произведения различных жанров</a:t>
            </a: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900" b="1" dirty="0"/>
              <a:t>Ребёнок способен применять в жизненных и игровых ситуациях знания о количестве, форме, величине предметов, пространстве и времени, умения считать, измерять, сравнивать, вычислять и тому подобное;</a:t>
            </a: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900" b="1" dirty="0"/>
              <a:t>Ребёнок имеет разнообразные познавательные умения: определяет противореч</a:t>
            </a:r>
            <a:r>
              <a:rPr lang="ru-RU" sz="1900" b="1" dirty="0">
                <a:solidFill>
                  <a:schemeClr val="bg1"/>
                </a:solidFill>
              </a:rPr>
              <a:t>ия,</a:t>
            </a:r>
            <a:r>
              <a:rPr lang="ru-RU" sz="1900" b="1" dirty="0"/>
              <a:t> формулирует задачу исследования, использует разные способы и средства про</a:t>
            </a:r>
            <a:r>
              <a:rPr lang="ru-RU" sz="1900" b="1" dirty="0">
                <a:solidFill>
                  <a:schemeClr val="bg1"/>
                </a:solidFill>
              </a:rPr>
              <a:t>верки</a:t>
            </a:r>
            <a:r>
              <a:rPr lang="ru-RU" sz="1900" b="1" dirty="0"/>
              <a:t> предположений: сравнение с эталонами, классификацию, систематизацию, н</a:t>
            </a:r>
            <a:r>
              <a:rPr lang="ru-RU" sz="1900" b="1" dirty="0">
                <a:solidFill>
                  <a:schemeClr val="bg1"/>
                </a:solidFill>
              </a:rPr>
              <a:t>екоторые </a:t>
            </a:r>
            <a:r>
              <a:rPr lang="ru-RU" sz="1900" b="1" dirty="0"/>
              <a:t>цифровые средства и другое</a:t>
            </a:r>
          </a:p>
          <a:p>
            <a:pPr marL="342900" indent="-342900" algn="just">
              <a:lnSpc>
                <a:spcPct val="90000"/>
              </a:lnSpc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1900" b="1" dirty="0"/>
              <a:t>Ребёнок способен планировать свои действия, направленные на достиж</a:t>
            </a:r>
            <a:r>
              <a:rPr lang="ru-RU" sz="1900" b="1" dirty="0">
                <a:solidFill>
                  <a:schemeClr val="bg1"/>
                </a:solidFill>
              </a:rPr>
              <a:t>ение</a:t>
            </a:r>
            <a:r>
              <a:rPr lang="ru-RU" sz="1900" b="1" dirty="0"/>
              <a:t> </a:t>
            </a:r>
            <a:r>
              <a:rPr lang="ru-RU" sz="1900" b="1" dirty="0">
                <a:solidFill>
                  <a:schemeClr val="bg1"/>
                </a:solidFill>
              </a:rPr>
              <a:t>конкре</a:t>
            </a:r>
            <a:r>
              <a:rPr lang="ru-RU" sz="1900" b="1" dirty="0"/>
              <a:t>тной цели; демонстрирует сформированные предпосылки к учебной деяте</a:t>
            </a:r>
            <a:r>
              <a:rPr lang="ru-RU" sz="1900" b="1" dirty="0">
                <a:solidFill>
                  <a:schemeClr val="bg1"/>
                </a:solidFill>
              </a:rPr>
              <a:t>льности</a:t>
            </a:r>
            <a:r>
              <a:rPr lang="ru-RU" sz="1900" b="1" dirty="0"/>
              <a:t> </a:t>
            </a:r>
            <a:r>
              <a:rPr lang="ru-RU" sz="1900" b="1" dirty="0">
                <a:solidFill>
                  <a:schemeClr val="bg1"/>
                </a:solidFill>
              </a:rPr>
              <a:t>и эле</a:t>
            </a:r>
            <a:r>
              <a:rPr lang="ru-RU" sz="1900" b="1" dirty="0"/>
              <a:t>менты готовности к школьному обучению</a:t>
            </a:r>
            <a:endParaRPr lang="ru-RU" sz="1900" b="1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-107769" y="539464"/>
            <a:ext cx="11468758" cy="1163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Федеральная образовательная программа дошкольного образования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11" y="1615862"/>
            <a:ext cx="447782" cy="1332871"/>
          </a:xfrm>
          <a:prstGeom prst="rect">
            <a:avLst/>
          </a:prstGeom>
        </p:spPr>
      </p:pic>
      <p:pic>
        <p:nvPicPr>
          <p:cNvPr id="3" name="Рисунок 12">
            <a:extLst>
              <a:ext uri="{FF2B5EF4-FFF2-40B4-BE49-F238E27FC236}">
                <a16:creationId xmlns:a16="http://schemas.microsoft.com/office/drawing/2014/main" id="{1A6ADA46-BD4E-043A-C80A-F55FF717F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0" y="165100"/>
            <a:ext cx="9874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234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3E3157-521A-4072-B71A-E35FD06DE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1065315-0BBA-52EC-B929-29ADA620D782}"/>
              </a:ext>
            </a:extLst>
          </p:cNvPr>
          <p:cNvSpPr txBox="1">
            <a:spLocks/>
          </p:cNvSpPr>
          <p:nvPr/>
        </p:nvSpPr>
        <p:spPr>
          <a:xfrm>
            <a:off x="1368838" y="526281"/>
            <a:ext cx="9161247" cy="6317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ОП дошкольного образования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A13CEF-0318-7FD4-4BE6-3D8946ED5207}"/>
              </a:ext>
            </a:extLst>
          </p:cNvPr>
          <p:cNvSpPr txBox="1"/>
          <p:nvPr/>
        </p:nvSpPr>
        <p:spPr>
          <a:xfrm>
            <a:off x="456020" y="1743598"/>
            <a:ext cx="2809631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0238" algn="r"/>
              </a:tabLst>
            </a:pPr>
            <a:r>
              <a:rPr lang="ru-RU" sz="2400" b="1" dirty="0">
                <a:ea typeface="Verdana" panose="020B0604030504040204" pitchFamily="34" charset="0"/>
              </a:rPr>
              <a:t>Региональный компонент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0238" algn="r"/>
              </a:tabLst>
            </a:pPr>
            <a:r>
              <a:rPr lang="ru-RU" sz="2400" b="1" dirty="0">
                <a:ea typeface="Verdana" panose="020B0604030504040204" pitchFamily="34" charset="0"/>
              </a:rPr>
              <a:t>Парциальные программы</a:t>
            </a: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0238" algn="r"/>
              </a:tabLst>
            </a:pPr>
            <a:r>
              <a:rPr lang="ru-RU" sz="2400" b="1" dirty="0">
                <a:ea typeface="Verdana" panose="020B0604030504040204" pitchFamily="34" charset="0"/>
              </a:rPr>
              <a:t>Традиции ДОО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EB618F-6324-751C-0CA3-9F6939B84657}"/>
              </a:ext>
            </a:extLst>
          </p:cNvPr>
          <p:cNvSpPr txBox="1"/>
          <p:nvPr/>
        </p:nvSpPr>
        <p:spPr>
          <a:xfrm>
            <a:off x="8436195" y="1808476"/>
            <a:ext cx="233923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tabLst>
                <a:tab pos="630238" algn="r"/>
              </a:tabLst>
            </a:pPr>
            <a:r>
              <a:rPr lang="ru-RU" sz="2400" b="1" dirty="0">
                <a:ea typeface="Verdana" panose="020B0604030504040204" pitchFamily="34" charset="0"/>
              </a:rPr>
              <a:t>ФОП ДО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2C1A8897-EC57-F2A6-91EB-3921D3A66F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487861"/>
              </p:ext>
            </p:extLst>
          </p:nvPr>
        </p:nvGraphicFramePr>
        <p:xfrm>
          <a:off x="1495355" y="1743598"/>
          <a:ext cx="8751327" cy="4541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5898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EDF6B2-1227-4B1F-9FB2-3C2295A2D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762131" y="395723"/>
            <a:ext cx="9601200" cy="99060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Федеральный инновационный проект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709613" y="1386323"/>
            <a:ext cx="10515600" cy="4876007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2D2B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«СОЗДАНИЕ И РЕАЛИЗАЦИЯ ВАРИАТИВНЫХ ОБРАЗОВАТЕЛЬНЫХ ПРАКТИК, НАПРАВЛЕННЫХ НА </a:t>
            </a:r>
            <a:r>
              <a:rPr lang="ru-RU" sz="2400" b="1" cap="all" dirty="0">
                <a:solidFill>
                  <a:srgbClr val="2D2B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РАЗВИТИЕ ПРЕДПОСЫЛОК читательской, математической и естественно-научной </a:t>
            </a:r>
            <a:r>
              <a:rPr lang="ru-RU" sz="2400" b="1" dirty="0">
                <a:solidFill>
                  <a:srgbClr val="2D2B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ГРАМОТНОСТИ ДЕТЕЙ 3–7 лет»</a:t>
            </a:r>
            <a:endParaRPr lang="ru-RU" sz="2400" b="1" i="1" dirty="0">
              <a:solidFill>
                <a:srgbClr val="2D2B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ru-RU" sz="2400" dirty="0">
              <a:solidFill>
                <a:srgbClr val="2D2B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" name="Picture 2" descr="dWFPt">
            <a:extLst>
              <a:ext uri="{FF2B5EF4-FFF2-40B4-BE49-F238E27FC236}">
                <a16:creationId xmlns:a16="http://schemas.microsoft.com/office/drawing/2014/main" id="{63E668A1-A257-2122-E70F-342B35307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45" y="2779072"/>
            <a:ext cx="1580272" cy="158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E3CF59-A115-1509-8321-1EAD09BF953E}"/>
              </a:ext>
            </a:extLst>
          </p:cNvPr>
          <p:cNvSpPr txBox="1"/>
          <p:nvPr/>
        </p:nvSpPr>
        <p:spPr>
          <a:xfrm>
            <a:off x="3309955" y="3599823"/>
            <a:ext cx="72448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https://clck.ru/dWFPt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адпись 1">
            <a:extLst>
              <a:ext uri="{FF2B5EF4-FFF2-40B4-BE49-F238E27FC236}">
                <a16:creationId xmlns:a16="http://schemas.microsoft.com/office/drawing/2014/main" id="{54A6AFAE-BAEC-BC35-6658-7ABBF4726A2E}"/>
              </a:ext>
            </a:extLst>
          </p:cNvPr>
          <p:cNvSpPr txBox="1"/>
          <p:nvPr/>
        </p:nvSpPr>
        <p:spPr>
          <a:xfrm>
            <a:off x="2612252" y="3188265"/>
            <a:ext cx="88891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Segoe UI" panose="020B0502040204020203" pitchFamily="34" charset="0"/>
              </a:rPr>
              <a:t>Оформление заявки в электронном виде</a:t>
            </a:r>
          </a:p>
        </p:txBody>
      </p:sp>
      <p:sp>
        <p:nvSpPr>
          <p:cNvPr id="9" name="Надпись 1">
            <a:extLst>
              <a:ext uri="{FF2B5EF4-FFF2-40B4-BE49-F238E27FC236}">
                <a16:creationId xmlns:a16="http://schemas.microsoft.com/office/drawing/2014/main" id="{B6F1B1CE-E7C8-0940-8B4F-5B12343DE365}"/>
              </a:ext>
            </a:extLst>
          </p:cNvPr>
          <p:cNvSpPr txBox="1"/>
          <p:nvPr/>
        </p:nvSpPr>
        <p:spPr>
          <a:xfrm>
            <a:off x="440539" y="4894184"/>
            <a:ext cx="1078467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Заявка оформляется от образовательной организации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Segoe UI" panose="020B0502040204020203" pitchFamily="34" charset="0"/>
              </a:rPr>
              <a:t>Заявка согласуется с учредителем образовательной организации</a:t>
            </a:r>
          </a:p>
        </p:txBody>
      </p:sp>
      <p:sp>
        <p:nvSpPr>
          <p:cNvPr id="11" name="Надпись 1">
            <a:extLst>
              <a:ext uri="{FF2B5EF4-FFF2-40B4-BE49-F238E27FC236}">
                <a16:creationId xmlns:a16="http://schemas.microsoft.com/office/drawing/2014/main" id="{81FBF023-51A0-FCDE-6093-24F56C9C32C2}"/>
              </a:ext>
            </a:extLst>
          </p:cNvPr>
          <p:cNvSpPr txBox="1"/>
          <p:nvPr/>
        </p:nvSpPr>
        <p:spPr>
          <a:xfrm>
            <a:off x="398731" y="4432607"/>
            <a:ext cx="888919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00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n-ea"/>
                <a:cs typeface="Segoe UI" panose="020B0502040204020203" pitchFamily="34" charset="0"/>
              </a:rPr>
              <a:t>Оформление заявки на бумажном носителе</a:t>
            </a:r>
          </a:p>
        </p:txBody>
      </p:sp>
    </p:spTree>
    <p:extLst>
      <p:ext uri="{BB962C8B-B14F-4D97-AF65-F5344CB8AC3E}">
        <p14:creationId xmlns:p14="http://schemas.microsoft.com/office/powerpoint/2010/main" val="75819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E6FE72-04A2-4BE6-98A9-3DB2B7980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8071713"/>
              </p:ext>
            </p:extLst>
          </p:nvPr>
        </p:nvGraphicFramePr>
        <p:xfrm>
          <a:off x="609600" y="1416233"/>
          <a:ext cx="10972800" cy="52879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4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0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7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</a:endParaRPr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Конструктор подразделов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№ пп</a:t>
                      </a:r>
                      <a:endParaRPr lang="ru-RU" sz="2000" dirty="0"/>
                    </a:p>
                    <a:p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Обязательная часть. </a:t>
                      </a:r>
                      <a:r>
                        <a:rPr lang="ru-RU" sz="2000" b="1" dirty="0">
                          <a:solidFill>
                            <a:srgbClr val="0028A8"/>
                          </a:solidFill>
                        </a:rPr>
                        <a:t>ФОП</a:t>
                      </a:r>
                      <a:endParaRPr lang="ru-RU" sz="2000" b="1" dirty="0">
                        <a:solidFill>
                          <a:srgbClr val="0028A8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Часть, формируемая участниками образовательных отношений</a:t>
                      </a:r>
                      <a:endParaRPr lang="ru-RU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17.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Задачи и содержание образования (обучения и воспитания) по образовательным областям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Вариативные формы, способы, методы и средства реализации программы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	</a:t>
                      </a:r>
                      <a:endParaRPr lang="ru-RU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+?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24.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Особенности образовательной деятельности разных видов и культурных практик</a:t>
                      </a:r>
                      <a:r>
                        <a:rPr lang="ru-RU" sz="2000" dirty="0"/>
                        <a:t>	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04426273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25.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Способы и направления поддержки детской инициативы	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92800425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26.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Особенности взаимодействия педагогического коллектива с семьями обучающихся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054015181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27.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Направления и задачи коррекционно-развивающей работы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-?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26766155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28.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Содержание КРР в ДОО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-?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89963443"/>
                  </a:ext>
                </a:extLst>
              </a:tr>
              <a:tr h="441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29. 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Рабочая программа воспитания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скорее</a:t>
                      </a:r>
                      <a:r>
                        <a:rPr lang="ru-RU" sz="2000" baseline="0" dirty="0"/>
                        <a:t> </a:t>
                      </a:r>
                      <a:r>
                        <a:rPr lang="ru-RU" sz="2000" dirty="0"/>
                        <a:t>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70499296"/>
                  </a:ext>
                </a:extLst>
              </a:tr>
            </a:tbl>
          </a:graphicData>
        </a:graphic>
      </p:graphicFrame>
      <p:sp>
        <p:nvSpPr>
          <p:cNvPr id="45103" name="Заголовок 2"/>
          <p:cNvSpPr>
            <a:spLocks noGrp="1"/>
          </p:cNvSpPr>
          <p:nvPr>
            <p:ph type="title"/>
          </p:nvPr>
        </p:nvSpPr>
        <p:spPr>
          <a:xfrm>
            <a:off x="838200" y="261563"/>
            <a:ext cx="10515600" cy="1006475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Архитектура содержательного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022819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0BE1AC-44A2-448C-ABCB-375B7029F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25" y="548584"/>
            <a:ext cx="10515600" cy="1070148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24. Особенности образовательной деятельности разных видов и культурных практик</a:t>
            </a:r>
            <a:endParaRPr lang="ru-RU" sz="3600" b="1" dirty="0">
              <a:solidFill>
                <a:srgbClr val="F249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4450194"/>
              </p:ext>
            </p:extLst>
          </p:nvPr>
        </p:nvGraphicFramePr>
        <p:xfrm>
          <a:off x="838200" y="2247441"/>
          <a:ext cx="10515600" cy="431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BC11A32-3FF3-82AE-9D04-A4F74F573877}"/>
              </a:ext>
            </a:extLst>
          </p:cNvPr>
          <p:cNvSpPr txBox="1">
            <a:spLocks/>
          </p:cNvSpPr>
          <p:nvPr/>
        </p:nvSpPr>
        <p:spPr bwMode="auto">
          <a:xfrm>
            <a:off x="838200" y="2060170"/>
            <a:ext cx="10515600" cy="424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r>
              <a:rPr lang="ru-RU" altLang="ru-RU" sz="24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24.1. </a:t>
            </a:r>
            <a:r>
              <a:rPr lang="ru-RU" altLang="ru-RU" sz="2400" b="1" dirty="0">
                <a:solidFill>
                  <a:srgbClr val="0033CC"/>
                </a:solidFill>
                <a:latin typeface="+mn-lt"/>
                <a:cs typeface="Times New Roman" panose="02020603050405020304" pitchFamily="18" charset="0"/>
              </a:rPr>
              <a:t>Образовательная деятельность </a:t>
            </a:r>
            <a:r>
              <a:rPr lang="ru-RU" altLang="ru-RU" sz="24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в ДОО включает:</a:t>
            </a:r>
            <a:br>
              <a:rPr lang="ru-RU" altLang="ru-RU" sz="2400" b="1" dirty="0">
                <a:latin typeface="+mn-lt"/>
                <a:cs typeface="Times New Roman" panose="02020603050405020304" pitchFamily="18" charset="0"/>
              </a:rPr>
            </a:br>
            <a:endParaRPr lang="ru-RU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9164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9C39F0-CA2D-443D-B401-E8BB10186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799" y="68103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24.2. Образовательная деятельность организуется как </a:t>
            </a: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совместная деятельность педагога и детей</a:t>
            </a:r>
            <a:r>
              <a:rPr lang="ru-RU" sz="28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самостоятельная деятельность детей ..Педагог может выбрать один или несколько вариантов совместной деятельности: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479887"/>
              </p:ext>
            </p:extLst>
          </p:nvPr>
        </p:nvGraphicFramePr>
        <p:xfrm>
          <a:off x="444218" y="2100833"/>
          <a:ext cx="10996246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34604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CC69AE-13E7-4AAD-B374-852943410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40810"/>
              </p:ext>
            </p:extLst>
          </p:nvPr>
        </p:nvGraphicFramePr>
        <p:xfrm>
          <a:off x="609600" y="1413190"/>
          <a:ext cx="10972800" cy="52879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4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0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7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</a:endParaRPr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Конструктор подразделов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№ пп</a:t>
                      </a:r>
                      <a:endParaRPr lang="ru-RU" sz="2000" dirty="0"/>
                    </a:p>
                    <a:p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Обязательная часть. </a:t>
                      </a:r>
                      <a:r>
                        <a:rPr lang="ru-RU" sz="2000" b="1" dirty="0">
                          <a:solidFill>
                            <a:srgbClr val="0028A8"/>
                          </a:solidFill>
                        </a:rPr>
                        <a:t>ФОП</a:t>
                      </a:r>
                      <a:endParaRPr lang="ru-RU" sz="2000" b="1" dirty="0">
                        <a:solidFill>
                          <a:srgbClr val="0028A8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Часть, формируемая участниками образовательных отношений</a:t>
                      </a:r>
                      <a:endParaRPr lang="ru-RU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17.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Задачи и содержание образования (обучения и воспитания) по образовательным областям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Вариативные формы, способы, методы и средства реализации программы	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+?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24.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Особенности образовательной деятельности разных видов и культурных практик	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04426273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25.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Способы и направления поддержки детской инициативы	</a:t>
                      </a:r>
                      <a:endParaRPr lang="ru-RU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92800425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26.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Особенности взаимодействия педагогического коллектива с семьями обучающихся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054015181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27.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Направления и задачи коррекционно-развивающей работы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-?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26766155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28.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Содержание КРР в ДОО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-?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89963443"/>
                  </a:ext>
                </a:extLst>
              </a:tr>
              <a:tr h="441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29. 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Рабочая программа воспитания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скорее</a:t>
                      </a:r>
                      <a:r>
                        <a:rPr lang="ru-RU" sz="2000" baseline="0" dirty="0"/>
                        <a:t> </a:t>
                      </a:r>
                      <a:r>
                        <a:rPr lang="ru-RU" sz="2000" dirty="0"/>
                        <a:t>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70499296"/>
                  </a:ext>
                </a:extLst>
              </a:tr>
            </a:tbl>
          </a:graphicData>
        </a:graphic>
      </p:graphicFrame>
      <p:sp>
        <p:nvSpPr>
          <p:cNvPr id="45103" name="Заголовок 2"/>
          <p:cNvSpPr>
            <a:spLocks noGrp="1"/>
          </p:cNvSpPr>
          <p:nvPr>
            <p:ph type="title"/>
          </p:nvPr>
        </p:nvSpPr>
        <p:spPr>
          <a:xfrm>
            <a:off x="838200" y="337474"/>
            <a:ext cx="10515600" cy="1006475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Архитектура содержательного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35135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AE0F6A-D17C-4E19-98C8-52244C912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CE2C43C-1E3D-47A0-823D-71716BCE8771}"/>
              </a:ext>
            </a:extLst>
          </p:cNvPr>
          <p:cNvGrpSpPr/>
          <p:nvPr/>
        </p:nvGrpSpPr>
        <p:grpSpPr>
          <a:xfrm>
            <a:off x="1170653" y="1787215"/>
            <a:ext cx="9937104" cy="4583353"/>
            <a:chOff x="1319724" y="1496877"/>
            <a:chExt cx="6513507" cy="3155386"/>
          </a:xfrm>
        </p:grpSpPr>
        <p:sp>
          <p:nvSpPr>
            <p:cNvPr id="15" name="Овал 14"/>
            <p:cNvSpPr/>
            <p:nvPr/>
          </p:nvSpPr>
          <p:spPr>
            <a:xfrm>
              <a:off x="2962442" y="1851670"/>
              <a:ext cx="3199764" cy="2800593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160" dirty="0">
                <a:cs typeface="Times New Roman" pitchFamily="18" charset="0"/>
              </a:endParaRPr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319724" y="1496877"/>
              <a:ext cx="6513507" cy="2799439"/>
              <a:chOff x="1847682" y="1112711"/>
              <a:chExt cx="5571532" cy="2799439"/>
            </a:xfrm>
          </p:grpSpPr>
          <p:sp>
            <p:nvSpPr>
              <p:cNvPr id="6" name="Полилиния 5"/>
              <p:cNvSpPr/>
              <p:nvPr/>
            </p:nvSpPr>
            <p:spPr>
              <a:xfrm>
                <a:off x="3325197" y="1112711"/>
                <a:ext cx="2592282" cy="1016145"/>
              </a:xfrm>
              <a:custGeom>
                <a:avLst/>
                <a:gdLst>
                  <a:gd name="connsiteX0" fmla="*/ 0 w 2592282"/>
                  <a:gd name="connsiteY0" fmla="*/ 168473 h 1010818"/>
                  <a:gd name="connsiteX1" fmla="*/ 168473 w 2592282"/>
                  <a:gd name="connsiteY1" fmla="*/ 0 h 1010818"/>
                  <a:gd name="connsiteX2" fmla="*/ 2423809 w 2592282"/>
                  <a:gd name="connsiteY2" fmla="*/ 0 h 1010818"/>
                  <a:gd name="connsiteX3" fmla="*/ 2592282 w 2592282"/>
                  <a:gd name="connsiteY3" fmla="*/ 168473 h 1010818"/>
                  <a:gd name="connsiteX4" fmla="*/ 2592282 w 2592282"/>
                  <a:gd name="connsiteY4" fmla="*/ 842345 h 1010818"/>
                  <a:gd name="connsiteX5" fmla="*/ 2423809 w 2592282"/>
                  <a:gd name="connsiteY5" fmla="*/ 1010818 h 1010818"/>
                  <a:gd name="connsiteX6" fmla="*/ 168473 w 2592282"/>
                  <a:gd name="connsiteY6" fmla="*/ 1010818 h 1010818"/>
                  <a:gd name="connsiteX7" fmla="*/ 0 w 2592282"/>
                  <a:gd name="connsiteY7" fmla="*/ 842345 h 1010818"/>
                  <a:gd name="connsiteX8" fmla="*/ 0 w 2592282"/>
                  <a:gd name="connsiteY8" fmla="*/ 168473 h 101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92282" h="1010818">
                    <a:moveTo>
                      <a:pt x="0" y="168473"/>
                    </a:moveTo>
                    <a:cubicBezTo>
                      <a:pt x="0" y="75428"/>
                      <a:pt x="75428" y="0"/>
                      <a:pt x="168473" y="0"/>
                    </a:cubicBezTo>
                    <a:lnTo>
                      <a:pt x="2423809" y="0"/>
                    </a:lnTo>
                    <a:cubicBezTo>
                      <a:pt x="2516854" y="0"/>
                      <a:pt x="2592282" y="75428"/>
                      <a:pt x="2592282" y="168473"/>
                    </a:cubicBezTo>
                    <a:lnTo>
                      <a:pt x="2592282" y="842345"/>
                    </a:lnTo>
                    <a:cubicBezTo>
                      <a:pt x="2592282" y="935390"/>
                      <a:pt x="2516854" y="1010818"/>
                      <a:pt x="2423809" y="1010818"/>
                    </a:cubicBezTo>
                    <a:lnTo>
                      <a:pt x="168473" y="1010818"/>
                    </a:lnTo>
                    <a:cubicBezTo>
                      <a:pt x="75428" y="1010818"/>
                      <a:pt x="0" y="935390"/>
                      <a:pt x="0" y="842345"/>
                    </a:cubicBezTo>
                    <a:lnTo>
                      <a:pt x="0" y="168473"/>
                    </a:ln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173513" tIns="173513" rIns="173513" bIns="173513" numCol="1" spcCol="1270" anchor="ctr" anchorCtr="0">
                <a:no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3600" b="1" dirty="0">
                    <a:cs typeface="Times New Roman" pitchFamily="18" charset="0"/>
                  </a:rPr>
                  <a:t>Создание условий</a:t>
                </a:r>
              </a:p>
            </p:txBody>
          </p:sp>
          <p:sp>
            <p:nvSpPr>
              <p:cNvPr id="8" name="Полилиния 7"/>
              <p:cNvSpPr/>
              <p:nvPr/>
            </p:nvSpPr>
            <p:spPr>
              <a:xfrm>
                <a:off x="5004199" y="2896005"/>
                <a:ext cx="2415015" cy="1016144"/>
              </a:xfrm>
              <a:custGeom>
                <a:avLst/>
                <a:gdLst>
                  <a:gd name="connsiteX0" fmla="*/ 0 w 2415015"/>
                  <a:gd name="connsiteY0" fmla="*/ 168473 h 1010818"/>
                  <a:gd name="connsiteX1" fmla="*/ 168473 w 2415015"/>
                  <a:gd name="connsiteY1" fmla="*/ 0 h 1010818"/>
                  <a:gd name="connsiteX2" fmla="*/ 2246542 w 2415015"/>
                  <a:gd name="connsiteY2" fmla="*/ 0 h 1010818"/>
                  <a:gd name="connsiteX3" fmla="*/ 2415015 w 2415015"/>
                  <a:gd name="connsiteY3" fmla="*/ 168473 h 1010818"/>
                  <a:gd name="connsiteX4" fmla="*/ 2415015 w 2415015"/>
                  <a:gd name="connsiteY4" fmla="*/ 842345 h 1010818"/>
                  <a:gd name="connsiteX5" fmla="*/ 2246542 w 2415015"/>
                  <a:gd name="connsiteY5" fmla="*/ 1010818 h 1010818"/>
                  <a:gd name="connsiteX6" fmla="*/ 168473 w 2415015"/>
                  <a:gd name="connsiteY6" fmla="*/ 1010818 h 1010818"/>
                  <a:gd name="connsiteX7" fmla="*/ 0 w 2415015"/>
                  <a:gd name="connsiteY7" fmla="*/ 842345 h 1010818"/>
                  <a:gd name="connsiteX8" fmla="*/ 0 w 2415015"/>
                  <a:gd name="connsiteY8" fmla="*/ 168473 h 101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15015" h="1010818">
                    <a:moveTo>
                      <a:pt x="0" y="168473"/>
                    </a:moveTo>
                    <a:cubicBezTo>
                      <a:pt x="0" y="75428"/>
                      <a:pt x="75428" y="0"/>
                      <a:pt x="168473" y="0"/>
                    </a:cubicBezTo>
                    <a:lnTo>
                      <a:pt x="2246542" y="0"/>
                    </a:lnTo>
                    <a:cubicBezTo>
                      <a:pt x="2339587" y="0"/>
                      <a:pt x="2415015" y="75428"/>
                      <a:pt x="2415015" y="168473"/>
                    </a:cubicBezTo>
                    <a:lnTo>
                      <a:pt x="2415015" y="842345"/>
                    </a:lnTo>
                    <a:cubicBezTo>
                      <a:pt x="2415015" y="935390"/>
                      <a:pt x="2339587" y="1010818"/>
                      <a:pt x="2246542" y="1010818"/>
                    </a:cubicBezTo>
                    <a:lnTo>
                      <a:pt x="168473" y="1010818"/>
                    </a:lnTo>
                    <a:cubicBezTo>
                      <a:pt x="75428" y="1010818"/>
                      <a:pt x="0" y="935390"/>
                      <a:pt x="0" y="842345"/>
                    </a:cubicBezTo>
                    <a:lnTo>
                      <a:pt x="0" y="168473"/>
                    </a:ln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173513" tIns="173513" rIns="173513" bIns="173513" numCol="1" spcCol="1270" anchor="ctr" anchorCtr="0">
                <a:no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3600" b="1" dirty="0">
                    <a:cs typeface="Times New Roman" pitchFamily="18" charset="0"/>
                  </a:rPr>
                  <a:t>Организация образовательного процесса</a:t>
                </a:r>
              </a:p>
            </p:txBody>
          </p:sp>
          <p:sp>
            <p:nvSpPr>
              <p:cNvPr id="10" name="Полилиния 9"/>
              <p:cNvSpPr/>
              <p:nvPr/>
            </p:nvSpPr>
            <p:spPr>
              <a:xfrm>
                <a:off x="1847682" y="2896005"/>
                <a:ext cx="2563217" cy="1016145"/>
              </a:xfrm>
              <a:custGeom>
                <a:avLst/>
                <a:gdLst>
                  <a:gd name="connsiteX0" fmla="*/ 0 w 2563217"/>
                  <a:gd name="connsiteY0" fmla="*/ 168473 h 1010818"/>
                  <a:gd name="connsiteX1" fmla="*/ 168473 w 2563217"/>
                  <a:gd name="connsiteY1" fmla="*/ 0 h 1010818"/>
                  <a:gd name="connsiteX2" fmla="*/ 2394744 w 2563217"/>
                  <a:gd name="connsiteY2" fmla="*/ 0 h 1010818"/>
                  <a:gd name="connsiteX3" fmla="*/ 2563217 w 2563217"/>
                  <a:gd name="connsiteY3" fmla="*/ 168473 h 1010818"/>
                  <a:gd name="connsiteX4" fmla="*/ 2563217 w 2563217"/>
                  <a:gd name="connsiteY4" fmla="*/ 842345 h 1010818"/>
                  <a:gd name="connsiteX5" fmla="*/ 2394744 w 2563217"/>
                  <a:gd name="connsiteY5" fmla="*/ 1010818 h 1010818"/>
                  <a:gd name="connsiteX6" fmla="*/ 168473 w 2563217"/>
                  <a:gd name="connsiteY6" fmla="*/ 1010818 h 1010818"/>
                  <a:gd name="connsiteX7" fmla="*/ 0 w 2563217"/>
                  <a:gd name="connsiteY7" fmla="*/ 842345 h 1010818"/>
                  <a:gd name="connsiteX8" fmla="*/ 0 w 2563217"/>
                  <a:gd name="connsiteY8" fmla="*/ 168473 h 101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63217" h="1010818">
                    <a:moveTo>
                      <a:pt x="0" y="168473"/>
                    </a:moveTo>
                    <a:cubicBezTo>
                      <a:pt x="0" y="75428"/>
                      <a:pt x="75428" y="0"/>
                      <a:pt x="168473" y="0"/>
                    </a:cubicBezTo>
                    <a:lnTo>
                      <a:pt x="2394744" y="0"/>
                    </a:lnTo>
                    <a:cubicBezTo>
                      <a:pt x="2487789" y="0"/>
                      <a:pt x="2563217" y="75428"/>
                      <a:pt x="2563217" y="168473"/>
                    </a:cubicBezTo>
                    <a:lnTo>
                      <a:pt x="2563217" y="842345"/>
                    </a:lnTo>
                    <a:cubicBezTo>
                      <a:pt x="2563217" y="935390"/>
                      <a:pt x="2487789" y="1010818"/>
                      <a:pt x="2394744" y="1010818"/>
                    </a:cubicBezTo>
                    <a:lnTo>
                      <a:pt x="168473" y="1010818"/>
                    </a:lnTo>
                    <a:cubicBezTo>
                      <a:pt x="75428" y="1010818"/>
                      <a:pt x="0" y="935390"/>
                      <a:pt x="0" y="842345"/>
                    </a:cubicBezTo>
                    <a:lnTo>
                      <a:pt x="0" y="168473"/>
                    </a:lnTo>
                    <a:close/>
                  </a:path>
                </a:pathLst>
              </a:cu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173513" tIns="173513" rIns="173513" bIns="173513" numCol="1" spcCol="1270" anchor="ctr" anchorCtr="0">
                <a:no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3600" b="1" dirty="0">
                    <a:cs typeface="Times New Roman" pitchFamily="18" charset="0"/>
                  </a:rPr>
                  <a:t>Позиция педагога</a:t>
                </a:r>
              </a:p>
            </p:txBody>
          </p:sp>
        </p:grpSp>
      </p:grp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1061337" y="426033"/>
            <a:ext cx="10412357" cy="115685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40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Технология поддержки детской инициативы</a:t>
            </a:r>
          </a:p>
        </p:txBody>
      </p:sp>
    </p:spTree>
    <p:extLst>
      <p:ext uri="{BB962C8B-B14F-4D97-AF65-F5344CB8AC3E}">
        <p14:creationId xmlns:p14="http://schemas.microsoft.com/office/powerpoint/2010/main" val="2384666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57BD45-6416-4700-99D0-59B0F88D5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8240" y="349589"/>
            <a:ext cx="9875520" cy="1143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Способы поддержки детской инициативы в речевом развитии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F7AACF-6C37-4132-9C40-0CA20BEEF7CE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944493119"/>
              </p:ext>
            </p:extLst>
          </p:nvPr>
        </p:nvGraphicFramePr>
        <p:xfrm>
          <a:off x="412507" y="1279525"/>
          <a:ext cx="11386770" cy="5389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202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0B89DDD-5B6E-493F-8B61-CA963B4AB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B93FF1-3693-487C-9423-1E7520168742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56442201"/>
              </p:ext>
            </p:extLst>
          </p:nvPr>
        </p:nvGraphicFramePr>
        <p:xfrm>
          <a:off x="573606" y="1896939"/>
          <a:ext cx="11044787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трелка вправо с вырезом 2"/>
          <p:cNvSpPr/>
          <p:nvPr/>
        </p:nvSpPr>
        <p:spPr>
          <a:xfrm>
            <a:off x="5119761" y="2216123"/>
            <a:ext cx="1728192" cy="360040"/>
          </a:xfrm>
          <a:prstGeom prst="notch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160" dirty="0"/>
          </a:p>
        </p:txBody>
      </p:sp>
      <p:sp>
        <p:nvSpPr>
          <p:cNvPr id="6" name="Стрелка вправо с вырезом 5"/>
          <p:cNvSpPr/>
          <p:nvPr/>
        </p:nvSpPr>
        <p:spPr>
          <a:xfrm rot="19141358" flipH="1">
            <a:off x="6247222" y="2860332"/>
            <a:ext cx="1201465" cy="360040"/>
          </a:xfrm>
          <a:prstGeom prst="notch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160" dirty="0"/>
          </a:p>
        </p:txBody>
      </p:sp>
      <p:sp>
        <p:nvSpPr>
          <p:cNvPr id="8" name="Стрелка вправо с вырезом 7"/>
          <p:cNvSpPr/>
          <p:nvPr/>
        </p:nvSpPr>
        <p:spPr>
          <a:xfrm rot="2458642">
            <a:off x="4336537" y="2860334"/>
            <a:ext cx="1201465" cy="360040"/>
          </a:xfrm>
          <a:prstGeom prst="notch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160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B141168A-3210-39E8-1B55-B8E3C4CA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097" y="669928"/>
            <a:ext cx="9875520" cy="11430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Способы поддержки детской инициативы в речевом развитии</a:t>
            </a:r>
          </a:p>
        </p:txBody>
      </p:sp>
    </p:spTree>
    <p:extLst>
      <p:ext uri="{BB962C8B-B14F-4D97-AF65-F5344CB8AC3E}">
        <p14:creationId xmlns:p14="http://schemas.microsoft.com/office/powerpoint/2010/main" val="13472372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50858C-67AA-48E3-9FD9-4BD90E704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1424" y="822721"/>
            <a:ext cx="7085587" cy="63408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Создание условий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24" y="1484784"/>
            <a:ext cx="10455562" cy="4882142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cs typeface="Times New Roman" pitchFamily="18" charset="0"/>
              </a:rPr>
              <a:t>В РППС для речевого развития используется содержание всех центров активности детей в группе. Особое значение для речевого развития имеют Центр познания и коммуникации и Книжный уголок.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cs typeface="Times New Roman" pitchFamily="18" charset="0"/>
              </a:rPr>
              <a:t>В Центре познания и коммуникации содержатся: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разнообразный дидактический материал для развития речи: картины (предметные и сюжетные), серии картин, раскраски, детские рисунки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альбомы с детскими фотографиями, отображающими различные события из жизни детей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познавательную литературу для детей (детские энциклопедии, словари, атласы)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b="1" dirty="0">
                <a:cs typeface="Times New Roman" pitchFamily="18" charset="0"/>
              </a:rPr>
              <a:t>Книжный уголок содержит: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богатый подбор художественной литературы для детей 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иллюстративный материал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детские журналы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781809" y="160658"/>
            <a:ext cx="10628381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Подготовительная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1049087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5550AB1-C778-4C24-9FCE-0132837CC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715" y="1456803"/>
            <a:ext cx="10455562" cy="4024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>
                <a:cs typeface="Times New Roman" pitchFamily="18" charset="0"/>
              </a:rPr>
              <a:t>Воспитатель:</a:t>
            </a:r>
          </a:p>
          <a:p>
            <a:pPr lvl="0">
              <a:lnSpc>
                <a:spcPct val="90000"/>
              </a:lnSpc>
            </a:pPr>
            <a:r>
              <a:rPr lang="ru-RU" sz="2200" b="1" dirty="0">
                <a:cs typeface="Times New Roman" pitchFamily="18" charset="0"/>
              </a:rPr>
              <a:t>ежедневно использует в работе с детьми дидактические речевые игры, отгадывание загадок, применять пословицы и поговорки, образные выражения</a:t>
            </a:r>
          </a:p>
          <a:p>
            <a:pPr lvl="0">
              <a:lnSpc>
                <a:spcPct val="90000"/>
              </a:lnSpc>
            </a:pPr>
            <a:r>
              <a:rPr lang="ru-RU" sz="2200" b="1" dirty="0">
                <a:cs typeface="Times New Roman" pitchFamily="18" charset="0"/>
              </a:rPr>
              <a:t>в качестве одной из добрых традиций практикует ежедневное чтение детям</a:t>
            </a:r>
          </a:p>
          <a:p>
            <a:pPr lvl="0">
              <a:lnSpc>
                <a:spcPct val="90000"/>
              </a:lnSpc>
            </a:pPr>
            <a:r>
              <a:rPr lang="ru-RU" sz="2200" b="1" dirty="0">
                <a:cs typeface="Times New Roman" pitchFamily="18" charset="0"/>
              </a:rPr>
              <a:t>поощрять стремление ребенка делать собственные умозаключения, внимательно выслушивает все его рассуждения, относится внимательно, с уважением к попыткам детей высказать свои мысли</a:t>
            </a:r>
          </a:p>
          <a:p>
            <a:pPr lvl="0">
              <a:lnSpc>
                <a:spcPct val="90000"/>
              </a:lnSpc>
            </a:pPr>
            <a:r>
              <a:rPr lang="ru-RU" sz="2200" b="1" dirty="0">
                <a:cs typeface="Times New Roman" pitchFamily="18" charset="0"/>
              </a:rPr>
              <a:t>при проведении занятий использует игры, позволяющие высказаться как можно большему числу детей</a:t>
            </a:r>
          </a:p>
          <a:p>
            <a:pPr lvl="0">
              <a:lnSpc>
                <a:spcPct val="90000"/>
              </a:lnSpc>
            </a:pPr>
            <a:r>
              <a:rPr lang="ru-RU" sz="2200" b="1" dirty="0">
                <a:cs typeface="Times New Roman" pitchFamily="18" charset="0"/>
              </a:rPr>
              <a:t>активно использует личный опыт детей при организации занятий по развитию речи и ознакомлению с окружающим миром, проведении викторин, конкурсов, реализации проектов</a:t>
            </a:r>
          </a:p>
          <a:p>
            <a:pPr>
              <a:lnSpc>
                <a:spcPct val="90000"/>
              </a:lnSpc>
            </a:pPr>
            <a:r>
              <a:rPr lang="ru-RU" sz="2200" b="1" dirty="0">
                <a:cs typeface="Times New Roman" pitchFamily="18" charset="0"/>
              </a:rPr>
              <a:t>практикует игры, стимулирующие детское словотворчество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944D5F7-045E-9847-A82A-79AD672A4410}"/>
              </a:ext>
            </a:extLst>
          </p:cNvPr>
          <p:cNvSpPr txBox="1">
            <a:spLocks/>
          </p:cNvSpPr>
          <p:nvPr/>
        </p:nvSpPr>
        <p:spPr>
          <a:xfrm>
            <a:off x="-1112088" y="791816"/>
            <a:ext cx="7085587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Позиция воспитателя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1F0586A-8254-27E4-D733-0AFB96069221}"/>
              </a:ext>
            </a:extLst>
          </p:cNvPr>
          <p:cNvSpPr txBox="1">
            <a:spLocks/>
          </p:cNvSpPr>
          <p:nvPr/>
        </p:nvSpPr>
        <p:spPr bwMode="auto">
          <a:xfrm>
            <a:off x="880647" y="97123"/>
            <a:ext cx="10628381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Подготовительная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88689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51779E-7594-4BF8-94BC-3B728F3CA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836719" y="537944"/>
            <a:ext cx="10161916" cy="1163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Отбор содержания дошкольного образования для детского сада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3630" y="2002430"/>
            <a:ext cx="5512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libri" panose="020F0502020204030204" pitchFamily="34" charset="0"/>
                <a:ea typeface="Courier New" panose="02070309020205020404" pitchFamily="49" charset="0"/>
              </a:rPr>
              <a:t>Комплексные программы </a:t>
            </a:r>
            <a:endParaRPr lang="ru-RU" sz="3200" i="1" dirty="0">
              <a:latin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3630" y="5626302"/>
            <a:ext cx="5512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libri" panose="020F0502020204030204" pitchFamily="34" charset="0"/>
                <a:ea typeface="Courier New" panose="02070309020205020404" pitchFamily="49" charset="0"/>
              </a:rPr>
              <a:t>Парциальные программы </a:t>
            </a:r>
            <a:endParaRPr lang="ru-RU" sz="3200" i="1" dirty="0"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3630" y="3264267"/>
            <a:ext cx="65905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Calibri" panose="020F0502020204030204" pitchFamily="34" charset="0"/>
                <a:ea typeface="Courier New" panose="02070309020205020404" pitchFamily="49" charset="0"/>
              </a:rPr>
              <a:t>Авторские технологии и самостоятельные линейки пособий внутри комплексных программ</a:t>
            </a:r>
            <a:endParaRPr lang="ru-RU" sz="3200" i="1" dirty="0">
              <a:latin typeface="Calibri" panose="020F0502020204030204" pitchFamily="34" charset="0"/>
            </a:endParaRPr>
          </a:p>
        </p:txBody>
      </p:sp>
      <p:sp>
        <p:nvSpPr>
          <p:cNvPr id="10" name="Плюс 9"/>
          <p:cNvSpPr/>
          <p:nvPr/>
        </p:nvSpPr>
        <p:spPr>
          <a:xfrm>
            <a:off x="7967406" y="5500308"/>
            <a:ext cx="897147" cy="836762"/>
          </a:xfrm>
          <a:prstGeom prst="mathPlus">
            <a:avLst>
              <a:gd name="adj1" fmla="val 19396"/>
            </a:avLst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люс 10"/>
          <p:cNvSpPr/>
          <p:nvPr/>
        </p:nvSpPr>
        <p:spPr>
          <a:xfrm>
            <a:off x="7967406" y="3671929"/>
            <a:ext cx="897147" cy="836762"/>
          </a:xfrm>
          <a:prstGeom prst="mathPlus">
            <a:avLst>
              <a:gd name="adj1" fmla="val 19396"/>
            </a:avLst>
          </a:prstGeom>
          <a:solidFill>
            <a:srgbClr val="00CC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54528F-8054-4C57-1F0D-9BBB56E41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974" y="1750563"/>
            <a:ext cx="1914012" cy="14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0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D59DFF-FEA2-48AD-AC03-6199FD128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24" y="1484784"/>
            <a:ext cx="10455562" cy="432941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400" dirty="0">
                <a:cs typeface="Times New Roman" pitchFamily="18" charset="0"/>
              </a:rPr>
              <a:t>Реализация речевого развития осуществляется преимущественно в следующих специфических </a:t>
            </a:r>
            <a:r>
              <a:rPr lang="ru-RU" sz="2400" b="1" dirty="0">
                <a:cs typeface="Times New Roman" pitchFamily="18" charset="0"/>
              </a:rPr>
              <a:t>видах детской де</a:t>
            </a:r>
            <a:r>
              <a:rPr lang="ru-RU" sz="2400" dirty="0">
                <a:cs typeface="Times New Roman" pitchFamily="18" charset="0"/>
              </a:rPr>
              <a:t>ятельности: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игровая </a:t>
            </a:r>
            <a:r>
              <a:rPr lang="ru-RU" sz="2400" dirty="0">
                <a:cs typeface="Times New Roman" pitchFamily="18" charset="0"/>
              </a:rPr>
              <a:t>(</a:t>
            </a:r>
            <a:r>
              <a:rPr lang="ru-RU" sz="2400" i="1" dirty="0">
                <a:cs typeface="Times New Roman" pitchFamily="18" charset="0"/>
              </a:rPr>
              <a:t>включая сюжетно-ролевые игры, игры с правилами, режиссерские и театрализованные игры и т. д.</a:t>
            </a:r>
            <a:r>
              <a:rPr lang="ru-RU" sz="2400" dirty="0">
                <a:cs typeface="Times New Roman" pitchFamily="18" charset="0"/>
              </a:rPr>
              <a:t>)</a:t>
            </a:r>
            <a:r>
              <a:rPr lang="ru-RU" sz="2400" b="1" dirty="0">
                <a:cs typeface="Times New Roman" pitchFamily="18" charset="0"/>
              </a:rPr>
              <a:t> </a:t>
            </a:r>
            <a:endParaRPr lang="ru-RU" sz="2400" dirty="0"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коммуникативная </a:t>
            </a:r>
            <a:r>
              <a:rPr lang="ru-RU" sz="2400" dirty="0">
                <a:cs typeface="Times New Roman" pitchFamily="18" charset="0"/>
              </a:rPr>
              <a:t>(</a:t>
            </a:r>
            <a:r>
              <a:rPr lang="ru-RU" sz="2400" i="1" dirty="0">
                <a:cs typeface="Times New Roman" pitchFamily="18" charset="0"/>
              </a:rPr>
              <a:t>общение и взаимодействие со взрослыми и сверстниками</a:t>
            </a:r>
            <a:r>
              <a:rPr lang="ru-RU" sz="2400" dirty="0">
                <a:cs typeface="Times New Roman" pitchFamily="18" charset="0"/>
              </a:rPr>
              <a:t>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познавательно-исследовательская</a:t>
            </a:r>
            <a:r>
              <a:rPr lang="ru-RU" sz="2400" dirty="0">
                <a:cs typeface="Times New Roman" pitchFamily="18" charset="0"/>
              </a:rPr>
              <a:t> (</a:t>
            </a:r>
            <a:r>
              <a:rPr lang="ru-RU" sz="2400" i="1" dirty="0">
                <a:cs typeface="Times New Roman" pitchFamily="18" charset="0"/>
              </a:rPr>
              <a:t>действия с предметами, исследование объектов окружающего мира, экспериментирование, поиск необходимой информации  и т. д.</a:t>
            </a:r>
            <a:r>
              <a:rPr lang="ru-RU" sz="2400" dirty="0">
                <a:cs typeface="Times New Roman" pitchFamily="18" charset="0"/>
              </a:rPr>
              <a:t>)</a:t>
            </a:r>
            <a:r>
              <a:rPr lang="ru-RU" sz="2400" b="1" dirty="0">
                <a:cs typeface="Times New Roman" pitchFamily="18" charset="0"/>
              </a:rPr>
              <a:t> </a:t>
            </a:r>
            <a:endParaRPr lang="ru-RU" sz="2400" dirty="0">
              <a:cs typeface="Times New Roman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творческая </a:t>
            </a:r>
            <a:r>
              <a:rPr lang="ru-RU" sz="2400" dirty="0">
                <a:cs typeface="Times New Roman" pitchFamily="18" charset="0"/>
              </a:rPr>
              <a:t>(</a:t>
            </a:r>
            <a:r>
              <a:rPr lang="ru-RU" sz="2400" i="1" dirty="0">
                <a:cs typeface="Times New Roman" pitchFamily="18" charset="0"/>
              </a:rPr>
              <a:t>драматизация, рисование, лепка, пение, танцы и т. д.</a:t>
            </a:r>
            <a:r>
              <a:rPr lang="ru-RU" sz="2400" dirty="0">
                <a:cs typeface="Times New Roman" pitchFamily="18" charset="0"/>
              </a:rPr>
              <a:t>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b="1" dirty="0">
                <a:cs typeface="Times New Roman" pitchFamily="18" charset="0"/>
              </a:rPr>
              <a:t>физкультурно-оздоровительная (двигательная активность) </a:t>
            </a:r>
            <a:r>
              <a:rPr lang="ru-RU" sz="2400" b="1" i="1" dirty="0">
                <a:cs typeface="Times New Roman" pitchFamily="18" charset="0"/>
              </a:rPr>
              <a:t>(</a:t>
            </a:r>
            <a:r>
              <a:rPr lang="ru-RU" sz="2400" i="1" dirty="0">
                <a:cs typeface="Times New Roman" pitchFamily="18" charset="0"/>
              </a:rPr>
              <a:t>двигательные иг</a:t>
            </a:r>
            <a:r>
              <a:rPr lang="ru-RU" sz="2400" i="1" dirty="0">
                <a:solidFill>
                  <a:schemeClr val="bg1"/>
                </a:solidFill>
                <a:cs typeface="Times New Roman" pitchFamily="18" charset="0"/>
              </a:rPr>
              <a:t>ры</a:t>
            </a:r>
            <a:r>
              <a:rPr lang="ru-RU" sz="2400" i="1" dirty="0">
                <a:cs typeface="Times New Roman" pitchFamily="18" charset="0"/>
              </a:rPr>
              <a:t> со словом, речевые зарядки, соревнования, обсуждения вокруг спортивной тематики и здорового образа жизни и т. д.)</a:t>
            </a:r>
            <a:endParaRPr lang="ru-RU" sz="2400" dirty="0"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96F706D-E1F5-C30E-163D-06A47F321ABF}"/>
              </a:ext>
            </a:extLst>
          </p:cNvPr>
          <p:cNvSpPr txBox="1">
            <a:spLocks/>
          </p:cNvSpPr>
          <p:nvPr/>
        </p:nvSpPr>
        <p:spPr>
          <a:xfrm>
            <a:off x="322109" y="779665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Организация образовательного процесса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732D248-094A-E903-382D-87AA00CB3450}"/>
              </a:ext>
            </a:extLst>
          </p:cNvPr>
          <p:cNvSpPr txBox="1">
            <a:spLocks/>
          </p:cNvSpPr>
          <p:nvPr/>
        </p:nvSpPr>
        <p:spPr bwMode="auto">
          <a:xfrm>
            <a:off x="781809" y="111114"/>
            <a:ext cx="10628381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Подготовительная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29072258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A696C7-D3DE-4482-8F1F-2E0FADB43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607"/>
            <a:ext cx="12192000" cy="684678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4243" y="1596928"/>
            <a:ext cx="10282742" cy="3528392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880" dirty="0">
                <a:cs typeface="Times New Roman" pitchFamily="18" charset="0"/>
              </a:rPr>
              <a:t>Вариативные формы, методы, приёмы и средства реализации содержания образовательной области «Речевое развитие» выбираются педагогом самостоятельно, исходя из индивидуальных потребностей, возможностей и интересов детей.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880" dirty="0">
                <a:cs typeface="Times New Roman" pitchFamily="18" charset="0"/>
              </a:rPr>
              <a:t>В качестве</a:t>
            </a:r>
            <a:r>
              <a:rPr lang="ru-RU" sz="2880" i="1" dirty="0">
                <a:cs typeface="Times New Roman" pitchFamily="18" charset="0"/>
              </a:rPr>
              <a:t> </a:t>
            </a:r>
            <a:r>
              <a:rPr lang="ru-RU" sz="2880" b="1" dirty="0">
                <a:cs typeface="Times New Roman" pitchFamily="18" charset="0"/>
              </a:rPr>
              <a:t>основных форм</a:t>
            </a:r>
            <a:r>
              <a:rPr lang="ru-RU" sz="2880" i="1" dirty="0">
                <a:cs typeface="Times New Roman" pitchFamily="18" charset="0"/>
              </a:rPr>
              <a:t> </a:t>
            </a:r>
            <a:r>
              <a:rPr lang="ru-RU" sz="2880" dirty="0">
                <a:cs typeface="Times New Roman" pitchFamily="18" charset="0"/>
              </a:rPr>
              <a:t>организации образовательного процесса возможны: </a:t>
            </a:r>
          </a:p>
          <a:p>
            <a:pPr>
              <a:spcBef>
                <a:spcPts val="0"/>
              </a:spcBef>
            </a:pPr>
            <a:r>
              <a:rPr lang="ru-RU" sz="2880" dirty="0">
                <a:cs typeface="Times New Roman" pitchFamily="18" charset="0"/>
              </a:rPr>
              <a:t>проведение </a:t>
            </a:r>
            <a:r>
              <a:rPr lang="ru-RU" sz="2880" b="1" dirty="0">
                <a:cs typeface="Times New Roman" pitchFamily="18" charset="0"/>
              </a:rPr>
              <a:t>занятий </a:t>
            </a:r>
            <a:r>
              <a:rPr lang="ru-RU" sz="2880" dirty="0">
                <a:cs typeface="Times New Roman" pitchFamily="18" charset="0"/>
              </a:rPr>
              <a:t>по развитию речи с глубокой интеграцией в другие образовательные области</a:t>
            </a:r>
            <a:r>
              <a:rPr lang="ru-RU" sz="2880" b="1" dirty="0">
                <a:cs typeface="Times New Roman" pitchFamily="18" charset="0"/>
              </a:rPr>
              <a:t> </a:t>
            </a:r>
            <a:endParaRPr lang="ru-RU" sz="2880" dirty="0"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038A498-4D55-4199-3C0B-862F479944A1}"/>
              </a:ext>
            </a:extLst>
          </p:cNvPr>
          <p:cNvSpPr txBox="1">
            <a:spLocks/>
          </p:cNvSpPr>
          <p:nvPr/>
        </p:nvSpPr>
        <p:spPr>
          <a:xfrm>
            <a:off x="389224" y="857752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Организация образовательного процесса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67FB3427-2C0F-6C78-FC81-1FCD9046E148}"/>
              </a:ext>
            </a:extLst>
          </p:cNvPr>
          <p:cNvSpPr txBox="1">
            <a:spLocks/>
          </p:cNvSpPr>
          <p:nvPr/>
        </p:nvSpPr>
        <p:spPr bwMode="auto">
          <a:xfrm>
            <a:off x="781809" y="118577"/>
            <a:ext cx="10628381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Подготовительная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154476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014A61-796D-4E1B-8839-67B2748DB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9555" y="1536178"/>
            <a:ext cx="10455562" cy="502852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200" b="1" dirty="0">
                <a:cs typeface="Times New Roman" pitchFamily="18" charset="0"/>
              </a:rPr>
              <a:t>совместная</a:t>
            </a:r>
            <a:r>
              <a:rPr lang="ru-RU" sz="2200" dirty="0">
                <a:cs typeface="Times New Roman" pitchFamily="18" charset="0"/>
              </a:rPr>
              <a:t> образовательная деятельность</a:t>
            </a:r>
            <a:r>
              <a:rPr lang="ru-RU" sz="2200" b="1" dirty="0">
                <a:cs typeface="Times New Roman" pitchFamily="18" charset="0"/>
              </a:rPr>
              <a:t> </a:t>
            </a:r>
            <a:r>
              <a:rPr lang="ru-RU" sz="2200" dirty="0">
                <a:cs typeface="Times New Roman" pitchFamily="18" charset="0"/>
              </a:rPr>
              <a:t>детей и взрослых различной направленности (</a:t>
            </a:r>
            <a:r>
              <a:rPr lang="ru-RU" sz="2200" i="1" dirty="0">
                <a:cs typeface="Times New Roman" pitchFamily="18" charset="0"/>
              </a:rPr>
              <a:t>коммуникативной, социально-нравственной, познавательно-исследовательской, творческой, физкультурно-оздоровительной</a:t>
            </a:r>
            <a:r>
              <a:rPr lang="ru-RU" sz="2200" dirty="0">
                <a:cs typeface="Times New Roman" pitchFamily="18" charset="0"/>
              </a:rPr>
              <a:t>), «оречевляемая» в контексте задач речевого развития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200" dirty="0">
                <a:cs typeface="Times New Roman" pitchFamily="18" charset="0"/>
              </a:rPr>
              <a:t>Среди форм совместной речевой деятельности взрослых и детей можно назвать:</a:t>
            </a:r>
          </a:p>
          <a:p>
            <a:pPr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беседы</a:t>
            </a:r>
          </a:p>
          <a:p>
            <a:pPr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разгадывание и придумывание загадок</a:t>
            </a:r>
          </a:p>
          <a:p>
            <a:pPr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чтение художественной и познавательной литературы</a:t>
            </a:r>
          </a:p>
          <a:p>
            <a:pPr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рассказы педагога и детей</a:t>
            </a:r>
          </a:p>
          <a:p>
            <a:pPr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экскурсии и наблюдение</a:t>
            </a:r>
          </a:p>
          <a:p>
            <a:pPr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рассматривание и обсуждение репродукций картин, иллюстраций к детским книгам, фотоиллюстраций</a:t>
            </a:r>
          </a:p>
          <a:p>
            <a:pPr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коллекционирование</a:t>
            </a:r>
          </a:p>
          <a:p>
            <a:pPr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конкурсы и викторины, разгадывание кроссвордов, придумывание сказок</a:t>
            </a:r>
          </a:p>
          <a:p>
            <a:pPr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решение ситуативных задач</a:t>
            </a:r>
          </a:p>
          <a:p>
            <a:pPr>
              <a:spcBef>
                <a:spcPts val="0"/>
              </a:spcBef>
            </a:pPr>
            <a:r>
              <a:rPr lang="ru-RU" sz="2200" dirty="0">
                <a:cs typeface="Times New Roman" pitchFamily="18" charset="0"/>
              </a:rPr>
              <a:t>реализация проектов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10E1DD-E866-3A02-BE2D-BA674284C365}"/>
              </a:ext>
            </a:extLst>
          </p:cNvPr>
          <p:cNvSpPr txBox="1">
            <a:spLocks/>
          </p:cNvSpPr>
          <p:nvPr/>
        </p:nvSpPr>
        <p:spPr>
          <a:xfrm>
            <a:off x="0" y="862409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Организация образовательного процесса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3E20DE7-7964-FC9D-289F-1CD9E083EBA1}"/>
              </a:ext>
            </a:extLst>
          </p:cNvPr>
          <p:cNvSpPr txBox="1">
            <a:spLocks/>
          </p:cNvSpPr>
          <p:nvPr/>
        </p:nvSpPr>
        <p:spPr bwMode="auto">
          <a:xfrm>
            <a:off x="738605" y="188640"/>
            <a:ext cx="10628381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Подготовительная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257351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5CFB42-0434-4941-AFE4-5A12E612C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8219" y="1645690"/>
            <a:ext cx="10455562" cy="221031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640" b="1" dirty="0">
                <a:cs typeface="Times New Roman" pitchFamily="18" charset="0"/>
              </a:rPr>
              <a:t>самостоятельная деятельность детей</a:t>
            </a:r>
            <a:r>
              <a:rPr lang="ru-RU" sz="2640" dirty="0">
                <a:cs typeface="Times New Roman" pitchFamily="18" charset="0"/>
              </a:rPr>
              <a:t> </a:t>
            </a:r>
            <a:r>
              <a:rPr lang="ru-RU" sz="2640" i="1" dirty="0">
                <a:cs typeface="Times New Roman" pitchFamily="18" charset="0"/>
              </a:rPr>
              <a:t>(спонтанная и специально организованная)</a:t>
            </a:r>
            <a:r>
              <a:rPr lang="ru-RU" sz="2640" dirty="0">
                <a:cs typeface="Times New Roman" pitchFamily="18" charset="0"/>
              </a:rPr>
              <a:t> в предметно-пространственной среде детского сада и семьи, непосредственно направленная на развитие речевого ресурса или интегративно обеспеченная коммуникативно-речевым сопровождением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DDD24D8-DBCE-D18D-CC24-9BD86B5E3B22}"/>
              </a:ext>
            </a:extLst>
          </p:cNvPr>
          <p:cNvSpPr txBox="1">
            <a:spLocks/>
          </p:cNvSpPr>
          <p:nvPr/>
        </p:nvSpPr>
        <p:spPr>
          <a:xfrm>
            <a:off x="0" y="101160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Организация образовательного процесса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47B9183-90AD-2F9C-DF54-4811D8D72177}"/>
              </a:ext>
            </a:extLst>
          </p:cNvPr>
          <p:cNvSpPr txBox="1">
            <a:spLocks/>
          </p:cNvSpPr>
          <p:nvPr/>
        </p:nvSpPr>
        <p:spPr bwMode="auto">
          <a:xfrm>
            <a:off x="781809" y="117619"/>
            <a:ext cx="10628381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9728" tIns="54864" rIns="109728" bIns="54864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Подготовительная группа</a:t>
            </a:r>
          </a:p>
        </p:txBody>
      </p:sp>
    </p:spTree>
    <p:extLst>
      <p:ext uri="{BB962C8B-B14F-4D97-AF65-F5344CB8AC3E}">
        <p14:creationId xmlns:p14="http://schemas.microsoft.com/office/powerpoint/2010/main" val="1134140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5CA061-DB27-403F-876E-F76E4AF35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7419098"/>
              </p:ext>
            </p:extLst>
          </p:nvPr>
        </p:nvGraphicFramePr>
        <p:xfrm>
          <a:off x="609600" y="1164615"/>
          <a:ext cx="10972800" cy="52879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4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05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47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</a:endParaRPr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Конструктор подразделов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№ пп</a:t>
                      </a:r>
                      <a:endParaRPr lang="ru-RU" sz="2000" dirty="0"/>
                    </a:p>
                    <a:p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Обязательная часть. </a:t>
                      </a:r>
                      <a:r>
                        <a:rPr lang="ru-RU" sz="2000" b="1" dirty="0">
                          <a:solidFill>
                            <a:srgbClr val="0028A8"/>
                          </a:solidFill>
                        </a:rPr>
                        <a:t>ФОП</a:t>
                      </a:r>
                      <a:endParaRPr lang="ru-RU" sz="2000" b="1" dirty="0">
                        <a:solidFill>
                          <a:srgbClr val="0028A8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Часть, формируемая участниками образовательных отношений</a:t>
                      </a:r>
                      <a:endParaRPr lang="ru-RU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17.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Задачи и содержание образования (обучения и воспитания) по образовательным областям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Вариативные формы, способы, методы и средства реализации программы	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+?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24.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Особенности образовательной деятельности разных видов и культурных практик	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04426273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25.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Способы и направления поддержки детской инициативы</a:t>
                      </a:r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	</a:t>
                      </a:r>
                      <a:endParaRPr lang="ru-RU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?</a:t>
                      </a:r>
                    </a:p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92800425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26.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Особенности взаимодействия педагогического коллектива с семьями обучающихся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054015181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27.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Направления и задачи коррекционно-развивающей работы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-?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26766155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28.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Содержание КРР в ДОО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-?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89963443"/>
                  </a:ext>
                </a:extLst>
              </a:tr>
              <a:tr h="4413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29. 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Рабочая программа воспитания</a:t>
                      </a:r>
                      <a:endParaRPr lang="ru-RU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скорее</a:t>
                      </a:r>
                      <a:r>
                        <a:rPr lang="ru-RU" sz="2000" baseline="0" dirty="0"/>
                        <a:t> </a:t>
                      </a:r>
                      <a:r>
                        <a:rPr lang="ru-RU" sz="2000" dirty="0"/>
                        <a:t>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70499296"/>
                  </a:ext>
                </a:extLst>
              </a:tr>
            </a:tbl>
          </a:graphicData>
        </a:graphic>
      </p:graphicFrame>
      <p:sp>
        <p:nvSpPr>
          <p:cNvPr id="45103" name="Заголовок 2"/>
          <p:cNvSpPr>
            <a:spLocks noGrp="1"/>
          </p:cNvSpPr>
          <p:nvPr>
            <p:ph type="title"/>
          </p:nvPr>
        </p:nvSpPr>
        <p:spPr>
          <a:xfrm>
            <a:off x="838200" y="261563"/>
            <a:ext cx="10515600" cy="1006475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Архитектура содержательного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604468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548D9B-1D48-4D3F-8EEC-AC75BED7B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6595" y="1483725"/>
            <a:ext cx="9606241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>
                <a:solidFill>
                  <a:srgbClr val="1E3ADA"/>
                </a:solidFill>
              </a:rPr>
              <a:t>Указ Президента Российской Федерации от 7 мая 2018 г. № 204 </a:t>
            </a:r>
          </a:p>
          <a:p>
            <a:pPr algn="ctr">
              <a:lnSpc>
                <a:spcPct val="90000"/>
              </a:lnSpc>
            </a:pPr>
            <a:r>
              <a:rPr lang="ru-RU" sz="2600" b="1" dirty="0">
                <a:solidFill>
                  <a:srgbClr val="1E3ADA"/>
                </a:solidFill>
              </a:rPr>
              <a:t>«О национальных целях и стратегических задачах развития Российской Федерации на период до 2024 года»</a:t>
            </a:r>
          </a:p>
        </p:txBody>
      </p:sp>
      <p:pic>
        <p:nvPicPr>
          <p:cNvPr id="3074" name="Picture 2" descr="ÐÐ°ÑÑÐ¸Ð½ÐºÐ¸ Ð¿Ð¾ Ð·Ð°Ð¿ÑÐ¾ÑÑ Ð£ÐºÐ°Ð· ÐÑÐµÐ·Ð¸Ð´ÐµÐ½ÑÐ° ÐºÐ°ÑÑÐ¸Ð½ÐºÐ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01" y="1170706"/>
            <a:ext cx="1421094" cy="186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6058" y="4344125"/>
            <a:ext cx="94955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800" b="1" dirty="0">
                <a:latin typeface="Calibri" pitchFamily="34" charset="0"/>
              </a:rPr>
              <a:t>Национальная цель и целевой показатель: </a:t>
            </a:r>
            <a:r>
              <a:rPr lang="ru-RU" sz="2800" dirty="0">
                <a:latin typeface="Calibri" pitchFamily="34" charset="0"/>
              </a:rPr>
              <a:t>воспитание гармонично развитой и социально ответственной личности на основе духовно-нравственных ценностей народов Российской Федерации, исторических и национально-культурных традиций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7AAD7F-4858-C43C-FAE2-5EE38382A2E8}"/>
              </a:ext>
            </a:extLst>
          </p:cNvPr>
          <p:cNvSpPr txBox="1">
            <a:spLocks/>
          </p:cNvSpPr>
          <p:nvPr/>
        </p:nvSpPr>
        <p:spPr>
          <a:xfrm>
            <a:off x="1086048" y="196718"/>
            <a:ext cx="10627744" cy="844534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emibold" pitchFamily="34" charset="0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249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Стратегические направления госполитики</a:t>
            </a:r>
            <a:endParaRPr lang="en-US" b="1" dirty="0">
              <a:solidFill>
                <a:srgbClr val="F2493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Google Shape;146;p2">
            <a:extLst>
              <a:ext uri="{FF2B5EF4-FFF2-40B4-BE49-F238E27FC236}">
                <a16:creationId xmlns:a16="http://schemas.microsoft.com/office/drawing/2014/main" id="{6D76405F-308E-C639-BE09-ED63E19D2E5E}"/>
              </a:ext>
            </a:extLst>
          </p:cNvPr>
          <p:cNvSpPr txBox="1"/>
          <p:nvPr/>
        </p:nvSpPr>
        <p:spPr>
          <a:xfrm>
            <a:off x="897149" y="3039770"/>
            <a:ext cx="9765187" cy="1153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550" tIns="36275" rIns="72550" bIns="36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>
                <a:solidFill>
                  <a:srgbClr val="0033CC"/>
                </a:solidFill>
                <a:ea typeface="Trebuchet MS"/>
                <a:cs typeface="Trebuchet MS"/>
                <a:sym typeface="Trebuchet MS"/>
              </a:rPr>
              <a:t>Указ Президента Российской Федерации от 21 июля 2020 г. № 474 </a:t>
            </a:r>
            <a:endParaRPr sz="2600" b="1" dirty="0">
              <a:solidFill>
                <a:srgbClr val="0033CC"/>
              </a:solidFill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dirty="0">
                <a:solidFill>
                  <a:srgbClr val="0033CC"/>
                </a:solidFill>
                <a:ea typeface="Trebuchet MS"/>
                <a:cs typeface="Trebuchet MS"/>
                <a:sym typeface="Trebuchet MS"/>
              </a:rPr>
              <a:t>«О национальных целях развития Российской Федерации на период до 2030 года»</a:t>
            </a:r>
            <a:endParaRPr sz="2600" b="1" dirty="0">
              <a:solidFill>
                <a:srgbClr val="0033CC"/>
              </a:solidFill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424442722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95814C-6215-4E43-8D33-3BA9FABD8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8652" y="979380"/>
            <a:ext cx="9606241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600" b="1" dirty="0">
                <a:solidFill>
                  <a:srgbClr val="1E3ADA"/>
                </a:solidFill>
              </a:rPr>
              <a:t>Указ Президента Российской Федерации </a:t>
            </a:r>
          </a:p>
          <a:p>
            <a:pPr algn="ctr">
              <a:lnSpc>
                <a:spcPct val="90000"/>
              </a:lnSpc>
            </a:pPr>
            <a:r>
              <a:rPr lang="ru-RU" sz="2600" b="1" dirty="0">
                <a:solidFill>
                  <a:srgbClr val="0033CC"/>
                </a:solidFill>
                <a:latin typeface="+mn-lt"/>
              </a:rPr>
              <a:t>от 9 ноября 2022 г. № 809 «Об утверждении основ государственной политики по сохранению и укреплению традиционных российских духовно-нравственных ценностей»</a:t>
            </a:r>
          </a:p>
        </p:txBody>
      </p:sp>
      <p:pic>
        <p:nvPicPr>
          <p:cNvPr id="3074" name="Picture 2" descr="ÐÐ°ÑÑÐ¸Ð½ÐºÐ¸ Ð¿Ð¾ Ð·Ð°Ð¿ÑÐ¾ÑÑ Ð£ÐºÐ°Ð· ÐÑÐµÐ·Ð¸Ð´ÐµÐ½ÑÐ° ÐºÐ°ÑÑÐ¸Ð½ÐºÐ¸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91" y="1004507"/>
            <a:ext cx="1546289" cy="182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6057" y="2833619"/>
            <a:ext cx="10550107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sz="2200" b="1" dirty="0"/>
              <a:t>Традиционные ценности </a:t>
            </a:r>
            <a:r>
              <a:rPr lang="ru-RU" sz="2200" dirty="0"/>
              <a:t>– это </a:t>
            </a:r>
            <a:r>
              <a:rPr lang="ru-RU" sz="2200" b="1" dirty="0"/>
              <a:t>нравственные ориентиры</a:t>
            </a:r>
            <a:r>
              <a:rPr lang="ru-RU" sz="2200" dirty="0"/>
              <a:t>, формирующие мировоззрение граждан России, передаваемые от поколения к поколению, лежащие в основе общероссийской государственной идентичности и единого культурного пространства страны, укрепляющие гражданское единство, нашедшие свое уникальное, самобытное проявление в духовном, историческом и культурном развитии многонационального народа России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7AAD7F-4858-C43C-FAE2-5EE38382A2E8}"/>
              </a:ext>
            </a:extLst>
          </p:cNvPr>
          <p:cNvSpPr txBox="1">
            <a:spLocks/>
          </p:cNvSpPr>
          <p:nvPr/>
        </p:nvSpPr>
        <p:spPr>
          <a:xfrm>
            <a:off x="1111265" y="166091"/>
            <a:ext cx="10627744" cy="844534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emibold" pitchFamily="34" charset="0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F249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Стратегические направления госполитики</a:t>
            </a:r>
            <a:endParaRPr lang="en-US" b="1" dirty="0">
              <a:solidFill>
                <a:srgbClr val="F2493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E1B78-D8D5-D82C-1021-864BE269055F}"/>
              </a:ext>
            </a:extLst>
          </p:cNvPr>
          <p:cNvSpPr txBox="1"/>
          <p:nvPr/>
        </p:nvSpPr>
        <p:spPr>
          <a:xfrm>
            <a:off x="696057" y="4789313"/>
            <a:ext cx="10457000" cy="192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dirty="0"/>
              <a:t>К </a:t>
            </a:r>
            <a:r>
              <a:rPr lang="ru-RU" sz="2200" b="1" dirty="0"/>
              <a:t>традиционным ценностям </a:t>
            </a:r>
            <a:r>
              <a:rPr lang="ru-RU" sz="2200" dirty="0"/>
              <a:t>относятся жизнь, достоинство, права и свободы человека, патриотизм, гражданственность, служение Отечеству и ответствен</a:t>
            </a:r>
            <a:r>
              <a:rPr lang="ru-RU" sz="2200" dirty="0">
                <a:solidFill>
                  <a:schemeClr val="bg1"/>
                </a:solidFill>
              </a:rPr>
              <a:t>ность</a:t>
            </a:r>
            <a:r>
              <a:rPr lang="ru-RU" sz="2200" dirty="0"/>
              <a:t> </a:t>
            </a:r>
            <a:r>
              <a:rPr lang="ru-RU" sz="2200" dirty="0">
                <a:solidFill>
                  <a:schemeClr val="bg1"/>
                </a:solidFill>
              </a:rPr>
              <a:t>за</a:t>
            </a:r>
            <a:r>
              <a:rPr lang="ru-RU" sz="2200" dirty="0"/>
              <a:t> его судьбу, высокие нравственные идеалы, крепкая семья, созидательный </a:t>
            </a:r>
            <a:r>
              <a:rPr lang="ru-RU" sz="2200" dirty="0">
                <a:solidFill>
                  <a:schemeClr val="bg1"/>
                </a:solidFill>
              </a:rPr>
              <a:t>труд,</a:t>
            </a:r>
            <a:r>
              <a:rPr lang="ru-RU" sz="2200" dirty="0"/>
              <a:t> приоритет духовного над материальным, гуманизм, милосердие, спра</a:t>
            </a:r>
            <a:r>
              <a:rPr lang="ru-RU" sz="2200" dirty="0">
                <a:solidFill>
                  <a:schemeClr val="bg1"/>
                </a:solidFill>
              </a:rPr>
              <a:t>ведливость</a:t>
            </a:r>
            <a:r>
              <a:rPr lang="ru-RU" sz="2200" dirty="0"/>
              <a:t>, коллективизм, взаимопомощь и взаимоуважение, историческая па</a:t>
            </a:r>
            <a:r>
              <a:rPr lang="ru-RU" sz="2200" dirty="0">
                <a:solidFill>
                  <a:schemeClr val="bg1"/>
                </a:solidFill>
              </a:rPr>
              <a:t>мять и</a:t>
            </a:r>
            <a:r>
              <a:rPr lang="ru-RU" sz="2200" dirty="0"/>
              <a:t> преемственность поколений, единство народов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797347912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BECAE1-BB71-4CCF-B1B5-7021AC36C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1AAFA-6357-4FF0-B4CB-A651B6AB57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14041" y="369288"/>
            <a:ext cx="11134262" cy="844191"/>
          </a:xfrm>
        </p:spPr>
        <p:txBody>
          <a:bodyPr anchor="ctr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Приоритетные направления воспитания (273–ФЗ)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D3AAC413-8594-4891-9606-E743AAE0D9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0369481"/>
              </p:ext>
            </p:extLst>
          </p:nvPr>
        </p:nvGraphicFramePr>
        <p:xfrm>
          <a:off x="714043" y="1084131"/>
          <a:ext cx="10763916" cy="2711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с двумя скругленными противолежащими углами 5">
            <a:extLst>
              <a:ext uri="{FF2B5EF4-FFF2-40B4-BE49-F238E27FC236}">
                <a16:creationId xmlns:a16="http://schemas.microsoft.com/office/drawing/2014/main" id="{3F58A7C5-8D3D-4581-9A3D-580AB063732E}"/>
              </a:ext>
            </a:extLst>
          </p:cNvPr>
          <p:cNvSpPr/>
          <p:nvPr/>
        </p:nvSpPr>
        <p:spPr>
          <a:xfrm>
            <a:off x="517586" y="3982166"/>
            <a:ext cx="11309231" cy="2603325"/>
          </a:xfrm>
          <a:prstGeom prst="round2DiagRect">
            <a:avLst>
              <a:gd name="adj1" fmla="val 6059"/>
              <a:gd name="adj2" fmla="val 0"/>
            </a:avLst>
          </a:prstGeom>
          <a:noFill/>
          <a:ln w="190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ru-RU" sz="2200" b="1" dirty="0">
                <a:solidFill>
                  <a:srgbClr val="000000"/>
                </a:solidFill>
                <a:latin typeface="Calibri" pitchFamily="34" charset="0"/>
              </a:rPr>
              <a:t>Воспитание</a:t>
            </a:r>
            <a:r>
              <a:rPr lang="ru-RU" sz="2200" dirty="0">
                <a:solidFill>
                  <a:srgbClr val="000000"/>
                </a:solidFill>
                <a:latin typeface="Calibri" pitchFamily="34" charset="0"/>
              </a:rPr>
              <a:t> – деятельность, направленная на развитие личности, создание условий для самоопределения и социализации обучающихся на основе социокультурных, </a:t>
            </a:r>
            <a:r>
              <a:rPr lang="ru-RU" sz="2200" b="1" dirty="0">
                <a:solidFill>
                  <a:srgbClr val="0000FF"/>
                </a:solidFill>
                <a:latin typeface="Calibri" pitchFamily="34" charset="0"/>
              </a:rPr>
              <a:t>духовно-нравственных ценностей</a:t>
            </a:r>
            <a:r>
              <a:rPr lang="ru-RU" sz="2200" dirty="0">
                <a:solidFill>
                  <a:srgbClr val="000000"/>
                </a:solidFill>
                <a:latin typeface="Calibri" pitchFamily="34" charset="0"/>
              </a:rPr>
              <a:t> и принятых в российском обществе правил и норм повед</a:t>
            </a:r>
            <a:r>
              <a:rPr lang="ru-RU" sz="2200" dirty="0">
                <a:solidFill>
                  <a:schemeClr val="bg1"/>
                </a:solidFill>
                <a:latin typeface="Calibri" pitchFamily="34" charset="0"/>
              </a:rPr>
              <a:t>ения</a:t>
            </a:r>
            <a:r>
              <a:rPr lang="ru-RU" sz="22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Calibri" pitchFamily="34" charset="0"/>
              </a:rPr>
              <a:t>в</a:t>
            </a:r>
            <a:r>
              <a:rPr lang="ru-RU" sz="2200" dirty="0">
                <a:solidFill>
                  <a:srgbClr val="000000"/>
                </a:solidFill>
                <a:latin typeface="Calibri" pitchFamily="34" charset="0"/>
              </a:rPr>
              <a:t> интересах человека, семьи, общества и государства, </a:t>
            </a:r>
            <a:r>
              <a:rPr lang="ru-RU" sz="2200" dirty="0">
                <a:solidFill>
                  <a:schemeClr val="tx1"/>
                </a:solidFill>
                <a:latin typeface="Calibri" pitchFamily="34" charset="0"/>
              </a:rPr>
              <a:t>формирование у обучающ</a:t>
            </a:r>
            <a:r>
              <a:rPr lang="ru-RU" sz="2200" dirty="0">
                <a:solidFill>
                  <a:schemeClr val="bg1"/>
                </a:solidFill>
                <a:latin typeface="Calibri" pitchFamily="34" charset="0"/>
              </a:rPr>
              <a:t>ихся </a:t>
            </a:r>
            <a:r>
              <a:rPr lang="ru-RU" sz="2200" b="1" dirty="0">
                <a:solidFill>
                  <a:srgbClr val="A40000"/>
                </a:solidFill>
                <a:latin typeface="Calibri" pitchFamily="34" charset="0"/>
              </a:rPr>
              <a:t>чувства патриотизма</a:t>
            </a:r>
            <a:r>
              <a:rPr lang="ru-RU" sz="2200" dirty="0">
                <a:solidFill>
                  <a:srgbClr val="A40000"/>
                </a:solidFill>
                <a:latin typeface="Calibri" pitchFamily="34" charset="0"/>
              </a:rPr>
              <a:t>, </a:t>
            </a:r>
            <a:r>
              <a:rPr lang="ru-RU" sz="2200" b="1" dirty="0">
                <a:solidFill>
                  <a:srgbClr val="A40000"/>
                </a:solidFill>
                <a:latin typeface="Calibri" pitchFamily="34" charset="0"/>
              </a:rPr>
              <a:t>гражданственности</a:t>
            </a:r>
            <a:r>
              <a:rPr lang="ru-RU" sz="2200" dirty="0">
                <a:solidFill>
                  <a:srgbClr val="A40000"/>
                </a:solidFill>
                <a:latin typeface="Calibri" pitchFamily="34" charset="0"/>
              </a:rPr>
              <a:t>, </a:t>
            </a:r>
            <a:r>
              <a:rPr lang="ru-RU" sz="2200" b="1" dirty="0">
                <a:solidFill>
                  <a:srgbClr val="A40000"/>
                </a:solidFill>
                <a:latin typeface="Calibri" pitchFamily="34" charset="0"/>
              </a:rPr>
              <a:t>уважения к памяти </a:t>
            </a:r>
            <a:r>
              <a:rPr lang="ru-RU" sz="2200" dirty="0">
                <a:solidFill>
                  <a:schemeClr val="tx1"/>
                </a:solidFill>
                <a:latin typeface="Calibri" pitchFamily="34" charset="0"/>
              </a:rPr>
              <a:t>защитников Отечест</a:t>
            </a:r>
            <a:r>
              <a:rPr lang="ru-RU" sz="2200" dirty="0">
                <a:solidFill>
                  <a:schemeClr val="bg1"/>
                </a:solidFill>
                <a:latin typeface="Calibri" pitchFamily="34" charset="0"/>
              </a:rPr>
              <a:t>ва</a:t>
            </a:r>
            <a:r>
              <a:rPr lang="ru-RU" sz="2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sz="2200" dirty="0">
                <a:solidFill>
                  <a:schemeClr val="bg1"/>
                </a:solidFill>
                <a:latin typeface="Calibri" pitchFamily="34" charset="0"/>
              </a:rPr>
              <a:t>и подв</a:t>
            </a:r>
            <a:r>
              <a:rPr lang="ru-RU" sz="2200" dirty="0">
                <a:solidFill>
                  <a:schemeClr val="tx1"/>
                </a:solidFill>
                <a:latin typeface="Calibri" pitchFamily="34" charset="0"/>
              </a:rPr>
              <a:t>игам Героев Отечества, </a:t>
            </a:r>
            <a:r>
              <a:rPr lang="ru-RU" sz="2200" b="1" dirty="0">
                <a:solidFill>
                  <a:srgbClr val="A40000"/>
                </a:solidFill>
                <a:latin typeface="Calibri" pitchFamily="34" charset="0"/>
              </a:rPr>
              <a:t>закону и правопорядку, </a:t>
            </a:r>
            <a:r>
              <a:rPr lang="ru-RU" sz="2200" b="1" dirty="0">
                <a:solidFill>
                  <a:srgbClr val="9900CC"/>
                </a:solidFill>
                <a:latin typeface="Calibri" pitchFamily="34" charset="0"/>
              </a:rPr>
              <a:t>человеку труда</a:t>
            </a:r>
            <a:r>
              <a:rPr lang="ru-RU" sz="2200" b="1" dirty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Calibri" pitchFamily="34" charset="0"/>
              </a:rPr>
              <a:t>и старшему по</a:t>
            </a:r>
            <a:r>
              <a:rPr lang="ru-RU" sz="2200" dirty="0">
                <a:solidFill>
                  <a:schemeClr val="bg1"/>
                </a:solidFill>
                <a:latin typeface="Calibri" pitchFamily="34" charset="0"/>
              </a:rPr>
              <a:t>колению</a:t>
            </a:r>
            <a:r>
              <a:rPr lang="ru-RU" sz="2200" dirty="0">
                <a:solidFill>
                  <a:schemeClr val="tx1"/>
                </a:solidFill>
                <a:latin typeface="Calibri" pitchFamily="34" charset="0"/>
              </a:rPr>
              <a:t>, взаимного уважения, </a:t>
            </a:r>
            <a:r>
              <a:rPr lang="ru-RU" sz="2200" b="1" dirty="0">
                <a:solidFill>
                  <a:srgbClr val="0000FF"/>
                </a:solidFill>
                <a:latin typeface="Calibri" pitchFamily="34" charset="0"/>
              </a:rPr>
              <a:t>бережного отношения к культурному наследию и традициям</a:t>
            </a:r>
            <a:r>
              <a:rPr lang="ru-RU" sz="2200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ru-RU" sz="2200" dirty="0">
                <a:solidFill>
                  <a:schemeClr val="tx1"/>
                </a:solidFill>
                <a:latin typeface="Calibri" pitchFamily="34" charset="0"/>
              </a:rPr>
              <a:t>многонационального народа Российской Федерации, </a:t>
            </a:r>
            <a:r>
              <a:rPr lang="ru-RU" sz="2200" b="1" dirty="0">
                <a:solidFill>
                  <a:srgbClr val="339933"/>
                </a:solidFill>
                <a:latin typeface="Calibri" pitchFamily="34" charset="0"/>
              </a:rPr>
              <a:t>природе и окружающей среде</a:t>
            </a:r>
          </a:p>
        </p:txBody>
      </p:sp>
    </p:spTree>
    <p:extLst>
      <p:ext uri="{BB962C8B-B14F-4D97-AF65-F5344CB8AC3E}">
        <p14:creationId xmlns:p14="http://schemas.microsoft.com/office/powerpoint/2010/main" val="189667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EC6CC0-8F78-4264-A425-D7750A217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774624" y="484914"/>
            <a:ext cx="10642752" cy="1096963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Приоритетные направления воспитания в примерной рабочей программе воспитания </a:t>
            </a:r>
            <a:r>
              <a:rPr lang="ru-RU" altLang="ru-RU" sz="28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(2021)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491707" y="1581877"/>
            <a:ext cx="6392863" cy="45466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Приоритетные направления воспитания обозначены в Стратегии развития воспитания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Российской Федерации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период до 2025 года: </a:t>
            </a:r>
          </a:p>
          <a:p>
            <a:pPr>
              <a:spcBef>
                <a:spcPts val="0"/>
              </a:spcBef>
              <a:defRPr/>
            </a:pP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гражданское и патриотическое воспитание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духовное и нравственное воспитание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приобщение детей к культурному наследию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физическое развитие и культура здоровья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трудовое воспитание и профессиональное самоопределение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экологическое воспитание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7119767" y="1581877"/>
            <a:ext cx="4062412" cy="450056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Направления воспитания для ДОО определены в Примерной рабочей программе воспитания: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патриотическое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социальное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познавательное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физическое и оздоровительное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трудовое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этико-эстетическое</a:t>
            </a:r>
          </a:p>
        </p:txBody>
      </p:sp>
    </p:spTree>
    <p:extLst>
      <p:ext uri="{BB962C8B-B14F-4D97-AF65-F5344CB8AC3E}">
        <p14:creationId xmlns:p14="http://schemas.microsoft.com/office/powerpoint/2010/main" val="303066989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2DC73F-A228-48CA-8AAA-0FE7289E9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428847" y="570028"/>
            <a:ext cx="11334306" cy="1096963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Приоритетные направления воспитания в федеральной рабочей программе воспитания (ФОП)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318197" y="1741372"/>
            <a:ext cx="6392863" cy="454660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Приоритетные направления воспитания обозначены в Стратегии развития воспитания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Российской Федерации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 период до 2025 года: </a:t>
            </a:r>
          </a:p>
          <a:p>
            <a:pPr>
              <a:spcBef>
                <a:spcPts val="0"/>
              </a:spcBef>
              <a:defRPr/>
            </a:pPr>
            <a:endParaRPr lang="ru-RU" sz="24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гражданское и патриотическое воспитание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духовное и нравственное воспитание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приобщение детей к культурному наследию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физическое развитие и культура здоровья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трудовое воспитание и профессиональное самоопределение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экологическое воспитание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6780681" y="1666991"/>
            <a:ext cx="4482121" cy="450056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Направления воспитания для ДОО определены в Федеральной рабочей программе воспитания: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endParaRPr lang="ru-RU" sz="2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патриотическое</a:t>
            </a:r>
          </a:p>
          <a:p>
            <a:pPr>
              <a:spcBef>
                <a:spcPts val="0"/>
              </a:spcBef>
              <a:defRPr/>
            </a:pPr>
            <a:r>
              <a:rPr lang="ru-RU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духовно-нравственное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социальное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познавательное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физическое и оздоровительное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трудовое</a:t>
            </a:r>
          </a:p>
          <a:p>
            <a:pPr>
              <a:spcBef>
                <a:spcPts val="0"/>
              </a:spcBef>
              <a:defRPr/>
            </a:pPr>
            <a:r>
              <a:rPr lang="ru-RU" sz="2400" dirty="0">
                <a:latin typeface="Calibri" panose="020F0502020204030204" pitchFamily="34" charset="0"/>
                <a:cs typeface="Calibri" panose="020F0502020204030204" pitchFamily="34" charset="0"/>
              </a:rPr>
              <a:t>этико-эстетическое</a:t>
            </a:r>
          </a:p>
        </p:txBody>
      </p:sp>
    </p:spTree>
    <p:extLst>
      <p:ext uri="{BB962C8B-B14F-4D97-AF65-F5344CB8AC3E}">
        <p14:creationId xmlns:p14="http://schemas.microsoft.com/office/powerpoint/2010/main" val="426099351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CBA55E-95E8-4DD9-B982-B1D92E90F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1015042" y="468826"/>
            <a:ext cx="10161916" cy="1163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Отбор содержания дошкольного образования для детского сада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1320" y="1631892"/>
            <a:ext cx="99548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ourier New" panose="02070309020205020404" pitchFamily="49" charset="0"/>
              </a:rPr>
              <a:t>Авторские технологии и самостоятельные линейки пособий внутри комплексных программ</a:t>
            </a:r>
            <a:endParaRPr lang="ru-RU" sz="2800" i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05FD36-C8E9-E3AA-366E-5CC27389FCFC}"/>
              </a:ext>
            </a:extLst>
          </p:cNvPr>
          <p:cNvSpPr/>
          <p:nvPr/>
        </p:nvSpPr>
        <p:spPr>
          <a:xfrm>
            <a:off x="431319" y="2730865"/>
            <a:ext cx="97691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chemeClr val="accent5">
                    <a:lumMod val="75000"/>
                  </a:schemeClr>
                </a:solidFill>
                <a:ea typeface="Courier New" panose="02070309020205020404" pitchFamily="49" charset="0"/>
              </a:rPr>
              <a:t>Федеральный закон от 29декабря 2012 г. № 273-ФЗ «Об образовании в Российской Федерации»</a:t>
            </a:r>
          </a:p>
          <a:p>
            <a:pPr algn="just"/>
            <a:r>
              <a:rPr lang="ru-RU" sz="2600" b="1" i="1" dirty="0">
                <a:solidFill>
                  <a:schemeClr val="accent5">
                    <a:lumMod val="75000"/>
                  </a:schemeClr>
                </a:solidFill>
              </a:rPr>
              <a:t>Статья 28. Компетенции, права, обязанности и ответственность образовательной организации</a:t>
            </a:r>
          </a:p>
          <a:p>
            <a:pPr algn="just"/>
            <a:r>
              <a:rPr lang="ru-RU" sz="2600" b="1" i="0" dirty="0">
                <a:solidFill>
                  <a:srgbClr val="000000"/>
                </a:solidFill>
                <a:effectLst/>
              </a:rPr>
              <a:t>2. Образовательные организации при реализации образовательных программ свободны в определении </a:t>
            </a:r>
            <a:r>
              <a:rPr lang="ru-RU" sz="2600" b="1" i="0" dirty="0">
                <a:solidFill>
                  <a:srgbClr val="C00000"/>
                </a:solidFill>
                <a:effectLst/>
              </a:rPr>
              <a:t>содержания образования</a:t>
            </a:r>
            <a:r>
              <a:rPr lang="ru-RU" sz="2600" b="1" i="0" dirty="0">
                <a:solidFill>
                  <a:srgbClr val="000000"/>
                </a:solidFill>
                <a:effectLst/>
              </a:rPr>
              <a:t>, выборе </a:t>
            </a:r>
            <a:r>
              <a:rPr lang="ru-RU" sz="2600" b="1" i="0" dirty="0">
                <a:solidFill>
                  <a:srgbClr val="3333FF"/>
                </a:solidFill>
                <a:effectLst/>
              </a:rPr>
              <a:t>образовательных технологий, а также в выборе учебно-методического обеспечения</a:t>
            </a:r>
            <a:r>
              <a:rPr lang="ru-RU" sz="2600" b="1" i="0" dirty="0">
                <a:solidFill>
                  <a:srgbClr val="000000"/>
                </a:solidFill>
                <a:effectLst/>
              </a:rPr>
              <a:t>, если </a:t>
            </a:r>
            <a:r>
              <a:rPr lang="ru-RU" sz="2600" b="1" i="0" dirty="0">
                <a:solidFill>
                  <a:schemeClr val="bg1"/>
                </a:solidFill>
                <a:effectLst/>
              </a:rPr>
              <a:t>иное</a:t>
            </a:r>
            <a:r>
              <a:rPr lang="ru-RU" sz="2600" b="1" i="0" dirty="0">
                <a:solidFill>
                  <a:srgbClr val="000000"/>
                </a:solidFill>
                <a:effectLst/>
              </a:rPr>
              <a:t> не установлено </a:t>
            </a:r>
            <a:r>
              <a:rPr lang="ru-RU" sz="2600" b="1" i="0" dirty="0">
                <a:effectLst/>
              </a:rPr>
              <a:t>настоящ</a:t>
            </a:r>
            <a:r>
              <a:rPr lang="ru-RU" sz="2600" b="1" i="0" dirty="0">
                <a:solidFill>
                  <a:srgbClr val="000000"/>
                </a:solidFill>
                <a:effectLst/>
              </a:rPr>
              <a:t>им Федеральным законом</a:t>
            </a:r>
            <a:endParaRPr lang="ru-RU" sz="2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5176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7B0407-74FE-43F1-8243-CD9B403B2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25084731"/>
              </p:ext>
            </p:extLst>
          </p:nvPr>
        </p:nvGraphicFramePr>
        <p:xfrm>
          <a:off x="349951" y="970535"/>
          <a:ext cx="11519531" cy="57500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79611" y="3235309"/>
            <a:ext cx="3632780" cy="122047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ctr">
            <a:spAutoFit/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520" b="1" spc="163" dirty="0">
                <a:ln w="11430"/>
                <a:solidFill>
                  <a:schemeClr val="tx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libri" pitchFamily="34" charset="0"/>
                <a:cs typeface="Times New Roman" panose="02020603050405020304" pitchFamily="18" charset="0"/>
              </a:rPr>
              <a:t>Виды воспитания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41100" y="428969"/>
            <a:ext cx="11519529" cy="639223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sz="3600" kern="1200" cap="none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emibold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b="1" spc="-50" dirty="0">
                <a:solidFill>
                  <a:srgbClr val="F2493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Виды воспитания в дошкольной педагогике</a:t>
            </a:r>
          </a:p>
        </p:txBody>
      </p:sp>
    </p:spTree>
    <p:extLst>
      <p:ext uri="{BB962C8B-B14F-4D97-AF65-F5344CB8AC3E}">
        <p14:creationId xmlns:p14="http://schemas.microsoft.com/office/powerpoint/2010/main" val="161633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4BB7AC-962E-4ABE-9AEA-C96F4ED55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39510" y="1680815"/>
            <a:ext cx="87816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Программа воспитания предусматривает приобщение детей к традиционным ценностям российского общества – жизнь, достоинство, права и свободы человека, патриотизм, гражданственность, служение Отечеству и ответственность за его судьбу, высокие нравственные идеалы, крепкая семья, созидательный труд, приоритет духовного над материальным, гуманизм, милосердие, справедливость, коллективизм, взаимопомощь и взаимоуважение, историческая память и преемственность поколений, единство народов России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701336" y="517749"/>
            <a:ext cx="10351361" cy="1163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К реализации федеральной рабочей программы воспитания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19577" y="5453420"/>
            <a:ext cx="7906778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1E3ADA"/>
                </a:solidFill>
              </a:rPr>
              <a:t>Указ Президента Российской Федерации от 9 ноября 2022 г. № 809 </a:t>
            </a:r>
          </a:p>
          <a:p>
            <a:pPr algn="ctr">
              <a:lnSpc>
                <a:spcPct val="90000"/>
              </a:lnSpc>
            </a:pPr>
            <a:r>
              <a:rPr lang="ru-RU" b="1" dirty="0">
                <a:solidFill>
                  <a:srgbClr val="1E3ADA"/>
                </a:solidFill>
              </a:rPr>
              <a:t>«Об утверждении основ государственной политики по сохранению и укреплению традиционных российских  духовно-нравственных ценностей»</a:t>
            </a:r>
          </a:p>
        </p:txBody>
      </p:sp>
    </p:spTree>
    <p:extLst>
      <p:ext uri="{BB962C8B-B14F-4D97-AF65-F5344CB8AC3E}">
        <p14:creationId xmlns:p14="http://schemas.microsoft.com/office/powerpoint/2010/main" val="2418673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2BA9EC-82B6-4F0A-97BE-32DD945F3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1740800" y="271083"/>
            <a:ext cx="8071525" cy="792173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+mj-ea"/>
                <a:cs typeface="+mj-cs"/>
              </a:rPr>
              <a:t>Основные понятия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5BD137-1D7D-47D9-D659-A08C1FACC8B8}"/>
              </a:ext>
            </a:extLst>
          </p:cNvPr>
          <p:cNvSpPr/>
          <p:nvPr/>
        </p:nvSpPr>
        <p:spPr>
          <a:xfrm>
            <a:off x="818231" y="1369465"/>
            <a:ext cx="835292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latin typeface="Calibri" pitchFamily="34" charset="0"/>
              </a:rPr>
              <a:t>Духовно-нравственное развитие личности</a:t>
            </a:r>
            <a:r>
              <a:rPr lang="ru-RU" sz="2400" dirty="0">
                <a:latin typeface="Calibri" pitchFamily="34" charset="0"/>
              </a:rPr>
              <a:t> – осуществляемое в процессе социализации последовательное расширение и укрепление </a:t>
            </a:r>
            <a:r>
              <a:rPr lang="ru-RU" sz="2400" b="1" dirty="0">
                <a:solidFill>
                  <a:srgbClr val="0000FF"/>
                </a:solidFill>
                <a:latin typeface="Calibri" pitchFamily="34" charset="0"/>
              </a:rPr>
              <a:t>ценностно-смысловой сферы личности</a:t>
            </a:r>
            <a:r>
              <a:rPr lang="ru-RU" sz="2400" dirty="0">
                <a:latin typeface="Calibri" pitchFamily="34" charset="0"/>
              </a:rPr>
              <a:t>, формирование способности человека оценивать и сознательно выстраивать на основе традиционных моральных норм и нравственных идеалов отношения к себе, другим людям, обществу, государству, Отечеству, миру в целом</a:t>
            </a:r>
          </a:p>
          <a:p>
            <a:endParaRPr lang="ru-RU" sz="2400" dirty="0">
              <a:latin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C1D5DB-D9C9-0EAC-CCE5-9DB8467D2A52}"/>
              </a:ext>
            </a:extLst>
          </p:cNvPr>
          <p:cNvSpPr txBox="1"/>
          <p:nvPr/>
        </p:nvSpPr>
        <p:spPr>
          <a:xfrm>
            <a:off x="3587373" y="4638064"/>
            <a:ext cx="62249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dirty="0"/>
              <a:t>Концепция духовно-нравственного развития и воспитания личности гражданина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027083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CE6700E-55EA-4E5E-9FD8-EF910215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742937" y="514692"/>
            <a:ext cx="9762030" cy="10983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+mj-ea"/>
                <a:cs typeface="+mj-cs"/>
              </a:rPr>
              <a:t>Содержание духовно-нравственного воспитания в ФОП ДО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CFBFAD-40BF-FA4B-6F74-814407487DDF}"/>
              </a:ext>
            </a:extLst>
          </p:cNvPr>
          <p:cNvSpPr/>
          <p:nvPr/>
        </p:nvSpPr>
        <p:spPr>
          <a:xfrm>
            <a:off x="520995" y="1613074"/>
            <a:ext cx="946297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>
              <a:spcBef>
                <a:spcPts val="1200"/>
              </a:spcBef>
              <a:buClr>
                <a:srgbClr val="000000"/>
              </a:buClr>
              <a:buSzPts val="1400"/>
              <a:tabLst>
                <a:tab pos="1152525" algn="l"/>
              </a:tabLst>
            </a:pPr>
            <a:r>
              <a:rPr lang="ru-RU" sz="2400" b="1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духовно-нравственного направления воспитания – формирование способности к духовному развитию, нравственному самосовершенствованию, индивидуально-ответственному поведению</a:t>
            </a:r>
          </a:p>
          <a:p>
            <a:pPr marR="12700" lvl="0">
              <a:spcBef>
                <a:spcPts val="1200"/>
              </a:spcBef>
              <a:buClr>
                <a:srgbClr val="000000"/>
              </a:buClr>
              <a:buSzPts val="1400"/>
              <a:tabLst>
                <a:tab pos="649605" algn="l"/>
              </a:tabLst>
            </a:pPr>
            <a:r>
              <a:rPr lang="ru-RU" sz="2400" b="1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Ценности</a:t>
            </a:r>
            <a:r>
              <a:rPr lang="ru-RU" sz="2400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– жизнь, милосердие, добро лежат в основе духовно­нравственного направления воспитания</a:t>
            </a:r>
          </a:p>
          <a:p>
            <a:pPr marR="12700" lvl="0">
              <a:spcBef>
                <a:spcPts val="1200"/>
              </a:spcBef>
              <a:buClr>
                <a:srgbClr val="000000"/>
              </a:buClr>
              <a:buSzPts val="1400"/>
              <a:tabLst>
                <a:tab pos="649605" algn="l"/>
              </a:tabLst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«Родина», «Природа», «Семья», «Человек», «Жизнь», «Милосердие», «Добро», «Дружба», «Сотрудничество», «Труд»</a:t>
            </a:r>
            <a:endParaRPr lang="ru-RU" sz="2400" u="none" strike="noStrike" spc="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ECC62CB-1C8B-D1C4-F037-362D64923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993" y="3295291"/>
            <a:ext cx="1914012" cy="143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107F3C8-1AA1-3E4D-475B-F936457362BA}"/>
              </a:ext>
            </a:extLst>
          </p:cNvPr>
          <p:cNvSpPr/>
          <p:nvPr/>
        </p:nvSpPr>
        <p:spPr>
          <a:xfrm>
            <a:off x="520995" y="4730800"/>
            <a:ext cx="9555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>
              <a:spcBef>
                <a:spcPts val="1200"/>
              </a:spcBef>
              <a:buClr>
                <a:srgbClr val="000000"/>
              </a:buClr>
              <a:buSzPts val="1400"/>
              <a:tabLst>
                <a:tab pos="652780" algn="l"/>
              </a:tabLst>
            </a:pPr>
            <a:r>
              <a:rPr lang="ru-RU" sz="2400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воспитание направлено на развитие ценностно­-смысловой сферы дошкольников на основе творческого взаимодействия в детско–взрослой общности, содержанием которо</a:t>
            </a:r>
            <a:r>
              <a:rPr lang="ru-RU" sz="2400" u="none" strike="noStrike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2400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является освоение социокультурного опыта в его культурно-историческом и личностном аспектах</a:t>
            </a:r>
          </a:p>
        </p:txBody>
      </p:sp>
    </p:spTree>
    <p:extLst>
      <p:ext uri="{BB962C8B-B14F-4D97-AF65-F5344CB8AC3E}">
        <p14:creationId xmlns:p14="http://schemas.microsoft.com/office/powerpoint/2010/main" val="18880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B720A9-825C-433A-873E-C80D8A288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810097" y="359556"/>
            <a:ext cx="10924703" cy="10983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+mj-ea"/>
                <a:cs typeface="+mj-cs"/>
              </a:rPr>
              <a:t>Задачи духовно-нравственного воспитания в содержании образовательных областей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5BD137-1D7D-47D9-D659-A08C1FACC8B8}"/>
              </a:ext>
            </a:extLst>
          </p:cNvPr>
          <p:cNvSpPr/>
          <p:nvPr/>
        </p:nvSpPr>
        <p:spPr>
          <a:xfrm>
            <a:off x="457200" y="1370781"/>
            <a:ext cx="11015331" cy="547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solidFill>
                  <a:srgbClr val="3333FF"/>
                </a:solidFill>
                <a:effectLst/>
                <a:ea typeface="Times New Roman" panose="02020603050405020304" pitchFamily="18" charset="0"/>
              </a:rPr>
              <a:t>Образовательная область «Социально-коммуникативное развитие»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Times New Roman" panose="02020603050405020304" pitchFamily="18" charset="0"/>
              </a:rPr>
              <a:t>воспитание уважения к своей семье, своему населенному пункту, родному краю, своей стране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Times New Roman" panose="02020603050405020304" pitchFamily="18" charset="0"/>
              </a:rPr>
              <a:t>воспитание уважительного отношения к другим людям – детям и взрослым (родителям (законным представителям), педагогам, соседям и другим), вне зависимости от их этнической и национальной принадлежности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Times New Roman" panose="02020603050405020304" pitchFamily="18" charset="0"/>
              </a:rPr>
              <a:t>воспитание ценностного отношения к культурному наследию своего народа, к нравственным и культурным традициям России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Times New Roman" panose="02020603050405020304" pitchFamily="18" charset="0"/>
              </a:rPr>
              <a:t>содействие становлению целостной картины мира, основанной на представлениях о добре и зле, красоте и уродстве, правде и лжи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Times New Roman" panose="02020603050405020304" pitchFamily="18" charset="0"/>
              </a:rPr>
              <a:t>воспитание социальных чувств и навыков: способности к сопереживанию, общительнос</a:t>
            </a:r>
            <a:r>
              <a:rPr lang="ru-RU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ти,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дружелюбия, сотрудничества, умения соблюдать правила, активной личностной позиции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Times New Roman" panose="02020603050405020304" pitchFamily="18" charset="0"/>
              </a:rPr>
              <a:t>создание условий для возникновения у ребёнка нравственного, социально значимого </a:t>
            </a:r>
            <a:r>
              <a:rPr lang="ru-RU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поступк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а, приобретения ребёнком опыта милосердия и заботы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Times New Roman" panose="02020603050405020304" pitchFamily="18" charset="0"/>
              </a:rPr>
              <a:t>поддержка трудового усилия, привычки к доступному дошкольнику напряж</a:t>
            </a:r>
            <a:r>
              <a:rPr lang="ru-RU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ению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физич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ески</a:t>
            </a:r>
            <a:r>
              <a:rPr lang="ru-RU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х, 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умственных и нравственных сил для решения трудовой задачи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effectLst/>
                <a:ea typeface="Times New Roman" panose="02020603050405020304" pitchFamily="18" charset="0"/>
              </a:rPr>
              <a:t>формирование способности бережно и уважительно относиться к р</a:t>
            </a:r>
            <a:r>
              <a:rPr lang="ru-RU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езультатам своег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о тру</a:t>
            </a:r>
            <a:r>
              <a:rPr lang="ru-RU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да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и </a:t>
            </a:r>
            <a:r>
              <a:rPr lang="ru-RU" sz="2000" dirty="0">
                <a:effectLst/>
                <a:ea typeface="Times New Roman" panose="02020603050405020304" pitchFamily="18" charset="0"/>
              </a:rPr>
              <a:t>труда других людей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749856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6643BB-52DF-48CC-A499-80EA874EC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1089744" y="466087"/>
            <a:ext cx="9604140" cy="10983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+mj-ea"/>
                <a:cs typeface="+mj-cs"/>
              </a:rPr>
              <a:t>Задачи духовно-нравственного воспитания в содержании образовательных областей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5BD137-1D7D-47D9-D659-A08C1FACC8B8}"/>
              </a:ext>
            </a:extLst>
          </p:cNvPr>
          <p:cNvSpPr/>
          <p:nvPr/>
        </p:nvSpPr>
        <p:spPr>
          <a:xfrm>
            <a:off x="457200" y="1637111"/>
            <a:ext cx="11015331" cy="451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algn="just">
              <a:lnSpc>
                <a:spcPct val="90000"/>
              </a:lnSpc>
              <a:spcAft>
                <a:spcPts val="1200"/>
              </a:spcAft>
            </a:pPr>
            <a:r>
              <a:rPr lang="ru-RU" sz="2400" b="1" dirty="0">
                <a:solidFill>
                  <a:srgbClr val="3333FF"/>
                </a:solidFill>
                <a:effectLst/>
                <a:ea typeface="Times New Roman" panose="02020603050405020304" pitchFamily="18" charset="0"/>
              </a:rPr>
              <a:t>Образовательная область «Познавательное развитие»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воспитание отношения к знанию как ценности, понимание значения образования для человека, общества, страны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приобщение к отечественным традициям и праздникам, к истории и достижениям родной страны, к культурному наследию народов России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воспитание уважения к людям – представителям разных народов России независимо от их этнической принадлежности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воспитание уважительного отношения к государственным символам с</a:t>
            </a:r>
            <a:r>
              <a:rPr lang="ru-RU" sz="240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траны</a:t>
            </a:r>
            <a:r>
              <a:rPr lang="ru-RU" sz="2400" dirty="0">
                <a:effectLst/>
                <a:ea typeface="Times New Roman" panose="02020603050405020304" pitchFamily="18" charset="0"/>
              </a:rPr>
              <a:t> (флагу, гербу, гимну)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воспитание бережного и ответственного отношения к природе ро</a:t>
            </a:r>
            <a:r>
              <a:rPr lang="ru-RU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дного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края,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родной страны, приобретение первого опыта действий по сохр</a:t>
            </a:r>
            <a:r>
              <a:rPr lang="ru-RU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анению при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род</a:t>
            </a:r>
            <a:r>
              <a:rPr lang="ru-RU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903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8AC6D5-D5E5-417A-B9CF-98AFA08C1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1444851" y="474966"/>
            <a:ext cx="9604140" cy="10983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+mj-ea"/>
                <a:cs typeface="+mj-cs"/>
              </a:rPr>
              <a:t>Задачи духовно-нравственного воспитания в содержании образовательных областей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5BD137-1D7D-47D9-D659-A08C1FACC8B8}"/>
              </a:ext>
            </a:extLst>
          </p:cNvPr>
          <p:cNvSpPr/>
          <p:nvPr/>
        </p:nvSpPr>
        <p:spPr>
          <a:xfrm>
            <a:off x="430567" y="1779988"/>
            <a:ext cx="11015331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algn="just">
              <a:lnSpc>
                <a:spcPct val="90000"/>
              </a:lnSpc>
              <a:spcAft>
                <a:spcPts val="1200"/>
              </a:spcAft>
            </a:pPr>
            <a:r>
              <a:rPr lang="ru-RU" sz="2400" b="1" dirty="0">
                <a:solidFill>
                  <a:srgbClr val="3333FF"/>
                </a:solidFill>
                <a:effectLst/>
                <a:ea typeface="Times New Roman" panose="02020603050405020304" pitchFamily="18" charset="0"/>
              </a:rPr>
              <a:t>Образовательная область «Речевое развитие»</a:t>
            </a:r>
          </a:p>
          <a:p>
            <a:pPr marL="342900" marR="12700" indent="-342900" algn="just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владение формами речевого этикета, отражающими принятые в обществе правила и нормы культурного поведения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воспитание отношения к родному языку как ценности, умения чувствовать красоту языка, стремления говорить красиво (на правильном, богатом, образном языке)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56612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5A8B1B-7DFB-4267-AB13-C74F86B6E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1293930" y="397521"/>
            <a:ext cx="9604140" cy="10983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+mj-ea"/>
                <a:cs typeface="+mj-cs"/>
              </a:rPr>
              <a:t>Задачи духовно-нравственного воспитания в содержании образовательных областей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5BD137-1D7D-47D9-D659-A08C1FACC8B8}"/>
              </a:ext>
            </a:extLst>
          </p:cNvPr>
          <p:cNvSpPr/>
          <p:nvPr/>
        </p:nvSpPr>
        <p:spPr>
          <a:xfrm>
            <a:off x="457200" y="1495903"/>
            <a:ext cx="1078709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>
              <a:spcAft>
                <a:spcPts val="1200"/>
              </a:spcAft>
            </a:pPr>
            <a:r>
              <a:rPr lang="ru-RU" sz="2400" b="1" dirty="0">
                <a:solidFill>
                  <a:srgbClr val="3333FF"/>
                </a:solidFill>
                <a:effectLst/>
                <a:ea typeface="Times New Roman" panose="02020603050405020304" pitchFamily="18" charset="0"/>
              </a:rPr>
              <a:t>Образовательная область «Художественно-эстетическое развитие»</a:t>
            </a:r>
          </a:p>
          <a:p>
            <a:pPr marL="342900" marR="127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приобщение к традициям и великому культурному наследию российского народа, шедеврам мировой художественной культуры</a:t>
            </a:r>
          </a:p>
          <a:p>
            <a:pPr marL="342900" marR="127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становление эстетического, эмоционально-ценностного отношения к окружающему миру для гармонизации внешнего и внутреннего мира ребёнка</a:t>
            </a:r>
          </a:p>
          <a:p>
            <a:pPr marL="342900" marR="127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создание условий для раскрытия детьми базовых ценностей и их проживания в разных видах художественно-творческой деятельности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целостной картины мира на основе интеграции интеллектуального и эмоционально-образного способов его освоения </a:t>
            </a:r>
            <a:r>
              <a:rPr lang="ru-RU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детьми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858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B0F6BD-6D8F-4062-B089-635EB909C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947701" y="425741"/>
            <a:ext cx="10596229" cy="10983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+mj-ea"/>
                <a:cs typeface="+mj-cs"/>
              </a:rPr>
              <a:t>Задачи духовно-нравственного воспитания в содержании образовательных областей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5BD137-1D7D-47D9-D659-A08C1FACC8B8}"/>
              </a:ext>
            </a:extLst>
          </p:cNvPr>
          <p:cNvSpPr/>
          <p:nvPr/>
        </p:nvSpPr>
        <p:spPr>
          <a:xfrm>
            <a:off x="457200" y="1495903"/>
            <a:ext cx="10787099" cy="5182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>
              <a:lnSpc>
                <a:spcPct val="90000"/>
              </a:lnSpc>
              <a:spcAft>
                <a:spcPts val="1200"/>
              </a:spcAft>
            </a:pPr>
            <a:r>
              <a:rPr lang="ru-RU" sz="2400" b="1" dirty="0">
                <a:solidFill>
                  <a:srgbClr val="3333FF"/>
                </a:solidFill>
                <a:effectLst/>
                <a:ea typeface="Times New Roman" panose="02020603050405020304" pitchFamily="18" charset="0"/>
              </a:rPr>
              <a:t>Образовательная область «Физическое развитие»</a:t>
            </a:r>
          </a:p>
          <a:p>
            <a:pPr marL="342900" marR="127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воспитание осознанного отношения к жизни как основоположной ценности и здоровью как совокупности физического, духовного и социального благополучия человека;</a:t>
            </a:r>
          </a:p>
          <a:p>
            <a:pPr marL="342900" marR="127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формирование у ребёнка возрастосообразных представлений и знаний в области физической культуры, здоровья и безопасного образа жизни;</a:t>
            </a:r>
          </a:p>
          <a:p>
            <a:pPr marL="342900" marR="254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Times New Roman" panose="02020603050405020304" pitchFamily="18" charset="0"/>
              </a:rPr>
              <a:t>становление эмоционально-ценностного отношения к здоровому образу жизни, физическим упражнениям, подвижным играм, закаливанию организма, гигиеническим нормам и правилам;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  <a:tabLst>
                <a:tab pos="1887855" algn="l"/>
                <a:tab pos="3323590" algn="l"/>
                <a:tab pos="5350510" algn="l"/>
              </a:tabLst>
            </a:pPr>
            <a:r>
              <a:rPr lang="ru-RU" sz="2400" dirty="0">
                <a:effectLst/>
                <a:ea typeface="Times New Roman" panose="02020603050405020304" pitchFamily="18" charset="0"/>
              </a:rPr>
              <a:t>воспитание активности, самостоятельности, самоуважения, коммуникабельности, уверенности и других личностных качеств;</a:t>
            </a:r>
          </a:p>
          <a:p>
            <a:pPr marL="342900" indent="-342900">
              <a:lnSpc>
                <a:spcPct val="90000"/>
              </a:lnSpc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приобщение детей к ценностям, нормам и знаниям физическ</a:t>
            </a:r>
            <a:r>
              <a:rPr lang="ru-RU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ой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культуры</a:t>
            </a:r>
            <a:r>
              <a:rPr lang="ru-RU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целях их физического развития и саморазвития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58831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C030D8-39E5-4EC5-9258-6EF964EEA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1015042" y="526710"/>
            <a:ext cx="10161916" cy="10983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+mj-ea"/>
                <a:cs typeface="+mj-cs"/>
              </a:rPr>
              <a:t>Целевые ориентиры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itchFamily="34" charset="0"/>
                <a:ea typeface="+mj-ea"/>
                <a:cs typeface="+mj-cs"/>
              </a:rPr>
              <a:t>духовно-нравственного воспитания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F972C-3C26-7870-AA48-AB5CA92A96C8}"/>
              </a:ext>
            </a:extLst>
          </p:cNvPr>
          <p:cNvSpPr txBox="1"/>
          <p:nvPr/>
        </p:nvSpPr>
        <p:spPr>
          <a:xfrm>
            <a:off x="571500" y="1751466"/>
            <a:ext cx="10339156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algn="just">
              <a:spcBef>
                <a:spcPts val="1200"/>
              </a:spcBef>
              <a:tabLst>
                <a:tab pos="652780" algn="l"/>
              </a:tabLst>
            </a:pPr>
            <a:r>
              <a:rPr lang="ru-RU" sz="2200" dirty="0">
                <a:effectLst/>
                <a:ea typeface="Times New Roman" panose="02020603050405020304" pitchFamily="18" charset="0"/>
              </a:rPr>
              <a:t>Ребенок способен:</a:t>
            </a:r>
          </a:p>
          <a:p>
            <a:pPr marL="3810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b="0" i="0" u="none" strike="noStrike" spc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различать основные проявления добра и зла, принимать и уважать традиционные ценности, ценности семьи и общества, правдивый, искренний, способный к сочувствию и заботе, к нравственному поступку</a:t>
            </a:r>
            <a:endParaRPr lang="ru-RU" sz="2200" dirty="0">
              <a:effectLst/>
              <a:ea typeface="Times New Roman" panose="02020603050405020304" pitchFamily="18" charset="0"/>
            </a:endParaRPr>
          </a:p>
          <a:p>
            <a:pPr marL="342900" marR="12700" indent="-342900" algn="just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652780" algn="l"/>
              </a:tabLst>
            </a:pPr>
            <a:r>
              <a:rPr lang="ru-RU" sz="2200" b="0" i="0" u="none" strike="noStrike" spc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 оставаться равнодушным к чужому горю, проявлять заботу </a:t>
            </a:r>
          </a:p>
          <a:p>
            <a:pPr marL="342900" marR="12700" indent="-342900" algn="just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652780" algn="l"/>
              </a:tabLst>
            </a:pPr>
            <a:r>
              <a:rPr lang="ru-RU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200" b="0" i="0" u="none" strike="noStrike" spc="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амостоятельно различать основные отрицательные и положительные человеческие качества, иногда прибегая к помощи взрослого в ситуациях морального выбора</a:t>
            </a:r>
          </a:p>
          <a:p>
            <a:pPr marL="342900" marR="12700" indent="-342900" algn="just">
              <a:spcBef>
                <a:spcPts val="1200"/>
              </a:spcBef>
              <a:buFont typeface="Wingdings" panose="05000000000000000000" pitchFamily="2" charset="2"/>
              <a:buChar char="ü"/>
              <a:tabLst>
                <a:tab pos="652780" algn="l"/>
              </a:tabLst>
            </a:pP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понимать свои переживания и причины их возникновения, регулировать </a:t>
            </a:r>
            <a:r>
              <a:rPr lang="ru-RU" sz="2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свое 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поведение и осуществлять выбор социально одобряемых действий в к</a:t>
            </a:r>
            <a:r>
              <a:rPr lang="ru-RU" sz="2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онкретных</a:t>
            </a:r>
            <a:r>
              <a:rPr lang="ru-RU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ситуациях, обосновывать свои ценностные ориентации</a:t>
            </a:r>
            <a:endParaRPr lang="ru-RU" sz="22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13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D141B0-B273-4238-81AB-5C79EB9AA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A2F31-D2A8-665B-9F41-E71DEB193AAF}"/>
              </a:ext>
            </a:extLst>
          </p:cNvPr>
          <p:cNvSpPr txBox="1"/>
          <p:nvPr/>
        </p:nvSpPr>
        <p:spPr>
          <a:xfrm>
            <a:off x="424108" y="2637260"/>
            <a:ext cx="9598782" cy="4058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1200"/>
              </a:spcBef>
            </a:pPr>
            <a:r>
              <a:rPr lang="ru-RU" sz="23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Обновленный ФГОС дошкольного образования (в редакции приказа Минпросвещения России от </a:t>
            </a:r>
            <a:r>
              <a:rPr lang="ru-RU" sz="23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8 ноября 2022 г. № 955)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</a:pPr>
            <a:r>
              <a:rPr lang="ru-RU" sz="2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2.11.2. Содержательный раздел Программы должен включать: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</a:pPr>
            <a:r>
              <a:rPr lang="ru-RU" sz="2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а) описание образовательной деятельности в соответствии с направлениями развития ребенка, представленными в пяти образовательных областях, федеральной программой и </a:t>
            </a:r>
            <a:r>
              <a:rPr lang="ru-RU" sz="2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с учетом используемых методических пособий, обеспечивающих реализацию данного содержания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</a:pPr>
            <a:r>
              <a:rPr lang="ru-RU" sz="2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б) описание вариативных форм, способов, методов и средств реализ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ации </a:t>
            </a:r>
            <a:r>
              <a:rPr lang="ru-RU" sz="2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Программы с учетом возрастных и индивидуальных особе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нностей </a:t>
            </a:r>
            <a:r>
              <a:rPr lang="ru-RU" sz="2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воспитанников, специфики их образовательных потребностей 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3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интересов</a:t>
            </a:r>
            <a:endParaRPr lang="ru-RU" sz="2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AC89573-AE65-7BFB-68E0-FBD6F2552A61}"/>
              </a:ext>
            </a:extLst>
          </p:cNvPr>
          <p:cNvSpPr/>
          <p:nvPr/>
        </p:nvSpPr>
        <p:spPr>
          <a:xfrm>
            <a:off x="424108" y="1641498"/>
            <a:ext cx="995488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ourier New" panose="02070309020205020404" pitchFamily="49" charset="0"/>
              </a:rPr>
              <a:t>Авторские технологии и самостоятельные линейки пособий внутри комплексных программ</a:t>
            </a:r>
            <a:endParaRPr lang="ru-RU" sz="2600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CDAD035-F93E-2BF4-E8BE-DE19FAA37596}"/>
              </a:ext>
            </a:extLst>
          </p:cNvPr>
          <p:cNvSpPr txBox="1">
            <a:spLocks/>
          </p:cNvSpPr>
          <p:nvPr/>
        </p:nvSpPr>
        <p:spPr>
          <a:xfrm>
            <a:off x="894114" y="562595"/>
            <a:ext cx="10496550" cy="971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Отбор содержания дошкольного образования для детского сада</a:t>
            </a:r>
          </a:p>
        </p:txBody>
      </p:sp>
    </p:spTree>
    <p:extLst>
      <p:ext uri="{BB962C8B-B14F-4D97-AF65-F5344CB8AC3E}">
        <p14:creationId xmlns:p14="http://schemas.microsoft.com/office/powerpoint/2010/main" val="2986423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602698-86EF-40FF-B3B8-719042BFE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1065315-0BBA-52EC-B929-29ADA620D782}"/>
              </a:ext>
            </a:extLst>
          </p:cNvPr>
          <p:cNvSpPr txBox="1">
            <a:spLocks/>
          </p:cNvSpPr>
          <p:nvPr/>
        </p:nvSpPr>
        <p:spPr>
          <a:xfrm>
            <a:off x="2145169" y="529988"/>
            <a:ext cx="7196509" cy="6317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ФОП ДО: планируемые результаты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D8BA6-21EB-60FB-615A-BD7AF71D00B9}"/>
              </a:ext>
            </a:extLst>
          </p:cNvPr>
          <p:cNvSpPr txBox="1"/>
          <p:nvPr/>
        </p:nvSpPr>
        <p:spPr>
          <a:xfrm>
            <a:off x="552444" y="1365869"/>
            <a:ext cx="935930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127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ea typeface="Courier New" panose="02070309020205020404" pitchFamily="49" charset="0"/>
              </a:rPr>
              <a:t>Р</a:t>
            </a:r>
            <a:r>
              <a:rPr lang="ru-RU" sz="2000" dirty="0">
                <a:solidFill>
                  <a:srgbClr val="000000"/>
                </a:solidFill>
                <a:effectLst/>
                <a:ea typeface="Courier New" panose="02070309020205020404" pitchFamily="49" charset="0"/>
              </a:rPr>
              <a:t>ебёнок имеет представление о жизни людей в России, имеет некоторые представления о важных исторических событиях Отечества; имеет представление о многообразии стран и народов мира</a:t>
            </a:r>
          </a:p>
          <a:p>
            <a:pPr marL="342900" marR="127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Ребёнок проявляет положительное отношение к миру, разным видам труда, другим людям и самому себе</a:t>
            </a:r>
          </a:p>
          <a:p>
            <a:pPr marL="342900" marR="127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У ребёнка выражено стремление заниматься социально значимой деятельностью</a:t>
            </a:r>
            <a:endParaRPr lang="ru-RU" sz="2000" dirty="0">
              <a:solidFill>
                <a:srgbClr val="000000"/>
              </a:solidFill>
              <a:ea typeface="Courier New" panose="02070309020205020404" pitchFamily="49" charset="0"/>
            </a:endParaRPr>
          </a:p>
          <a:p>
            <a:pPr marL="342900" marR="12700" indent="-342900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000000"/>
                </a:solidFill>
                <a:ea typeface="Courier New" panose="02070309020205020404" pitchFamily="49" charset="0"/>
              </a:rPr>
              <a:t>Ребёнок выражает интерес к культурным традициям народа в процессе знакомства с различными видами и жанрами искусства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54131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81CE46-1732-4360-B272-16BDB2415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7894" y="277160"/>
            <a:ext cx="7228936" cy="1204742"/>
          </a:xfrm>
        </p:spPr>
        <p:txBody>
          <a:bodyPr anchor="ctr">
            <a:normAutofit/>
          </a:bodyPr>
          <a:lstStyle/>
          <a:p>
            <a:pPr algn="ctr"/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Компоненты воспитания</a:t>
            </a:r>
          </a:p>
        </p:txBody>
      </p:sp>
      <p:sp>
        <p:nvSpPr>
          <p:cNvPr id="3" name="AutoShape 6" descr="Почтовая бумага"/>
          <p:cNvSpPr>
            <a:spLocks noChangeArrowheads="1"/>
          </p:cNvSpPr>
          <p:nvPr/>
        </p:nvSpPr>
        <p:spPr bwMode="auto">
          <a:xfrm>
            <a:off x="403853" y="2054971"/>
            <a:ext cx="2689200" cy="1976400"/>
          </a:xfrm>
          <a:prstGeom prst="round2DiagRect">
            <a:avLst/>
          </a:prstGeom>
          <a:solidFill>
            <a:srgbClr val="8BD8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1728" b="1" u="sng" dirty="0">
                <a:solidFill>
                  <a:schemeClr val="tx1"/>
                </a:solidFill>
              </a:rPr>
              <a:t>Содержательный</a:t>
            </a:r>
          </a:p>
          <a:p>
            <a:pPr algn="ctr">
              <a:lnSpc>
                <a:spcPct val="90000"/>
              </a:lnSpc>
            </a:pPr>
            <a:r>
              <a:rPr lang="ru-RU" sz="1728" b="1" dirty="0">
                <a:solidFill>
                  <a:schemeClr val="tx1"/>
                </a:solidFill>
              </a:rPr>
              <a:t>представления ребенка </a:t>
            </a:r>
          </a:p>
          <a:p>
            <a:pPr algn="ctr">
              <a:lnSpc>
                <a:spcPct val="90000"/>
              </a:lnSpc>
            </a:pPr>
            <a:r>
              <a:rPr lang="ru-RU" sz="1728" b="1" dirty="0">
                <a:solidFill>
                  <a:schemeClr val="tx1"/>
                </a:solidFill>
              </a:rPr>
              <a:t>об</a:t>
            </a:r>
            <a:r>
              <a:rPr lang="ru-RU" sz="1944" b="1" dirty="0">
                <a:solidFill>
                  <a:schemeClr val="tx1"/>
                </a:solidFill>
              </a:rPr>
              <a:t> </a:t>
            </a:r>
            <a:r>
              <a:rPr lang="ru-RU" sz="1728" b="1" dirty="0">
                <a:solidFill>
                  <a:schemeClr val="tx1"/>
                </a:solidFill>
              </a:rPr>
              <a:t>окружающем</a:t>
            </a:r>
            <a:r>
              <a:rPr lang="ru-RU" sz="1944" b="1" dirty="0">
                <a:solidFill>
                  <a:schemeClr val="tx1"/>
                </a:solidFill>
              </a:rPr>
              <a:t> </a:t>
            </a:r>
            <a:r>
              <a:rPr lang="ru-RU" sz="1728" b="1" dirty="0">
                <a:solidFill>
                  <a:schemeClr val="tx1"/>
                </a:solidFill>
              </a:rPr>
              <a:t>мире</a:t>
            </a:r>
          </a:p>
        </p:txBody>
      </p:sp>
      <p:sp>
        <p:nvSpPr>
          <p:cNvPr id="4" name="AutoShape 7" descr="Розовая тисненая бумага"/>
          <p:cNvSpPr>
            <a:spLocks noChangeArrowheads="1"/>
          </p:cNvSpPr>
          <p:nvPr/>
        </p:nvSpPr>
        <p:spPr bwMode="auto">
          <a:xfrm>
            <a:off x="3381225" y="2054971"/>
            <a:ext cx="4050000" cy="1976400"/>
          </a:xfrm>
          <a:prstGeom prst="round2DiagRect">
            <a:avLst/>
          </a:prstGeom>
          <a:solidFill>
            <a:srgbClr val="8BD8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1728" b="1" u="sng" dirty="0">
                <a:solidFill>
                  <a:schemeClr val="tx1"/>
                </a:solidFill>
              </a:rPr>
              <a:t>Эмоционально-побудительный</a:t>
            </a:r>
          </a:p>
          <a:p>
            <a:pPr algn="ctr">
              <a:lnSpc>
                <a:spcPct val="90000"/>
              </a:lnSpc>
            </a:pPr>
            <a:r>
              <a:rPr lang="ru-RU" sz="1728" b="1" dirty="0">
                <a:solidFill>
                  <a:schemeClr val="tx1"/>
                </a:solidFill>
              </a:rPr>
              <a:t>эмоционально-положительные </a:t>
            </a:r>
          </a:p>
          <a:p>
            <a:pPr algn="ctr">
              <a:lnSpc>
                <a:spcPct val="90000"/>
              </a:lnSpc>
            </a:pPr>
            <a:r>
              <a:rPr lang="ru-RU" sz="1728" b="1" dirty="0">
                <a:solidFill>
                  <a:schemeClr val="tx1"/>
                </a:solidFill>
              </a:rPr>
              <a:t>чувства ребенка к окружающему </a:t>
            </a:r>
          </a:p>
          <a:p>
            <a:pPr algn="ctr">
              <a:lnSpc>
                <a:spcPct val="90000"/>
              </a:lnSpc>
            </a:pPr>
            <a:r>
              <a:rPr lang="ru-RU" sz="1728" b="1" dirty="0">
                <a:solidFill>
                  <a:schemeClr val="tx1"/>
                </a:solidFill>
              </a:rPr>
              <a:t>миру, его отношение </a:t>
            </a:r>
          </a:p>
          <a:p>
            <a:pPr algn="ctr">
              <a:lnSpc>
                <a:spcPct val="90000"/>
              </a:lnSpc>
            </a:pPr>
            <a:r>
              <a:rPr lang="ru-RU" sz="1728" b="1" dirty="0">
                <a:solidFill>
                  <a:schemeClr val="tx1"/>
                </a:solidFill>
              </a:rPr>
              <a:t>к полученным знаниям</a:t>
            </a:r>
          </a:p>
        </p:txBody>
      </p:sp>
      <p:sp>
        <p:nvSpPr>
          <p:cNvPr id="10" name="AutoShape 6" descr="Почтовая бумага">
            <a:extLst>
              <a:ext uri="{FF2B5EF4-FFF2-40B4-BE49-F238E27FC236}">
                <a16:creationId xmlns:a16="http://schemas.microsoft.com/office/drawing/2014/main" id="{89E85DD4-E1B1-4138-BF8A-3C91A4F2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2523" y="2054971"/>
            <a:ext cx="2689200" cy="1976400"/>
          </a:xfrm>
          <a:prstGeom prst="round2DiagRect">
            <a:avLst/>
          </a:prstGeom>
          <a:solidFill>
            <a:srgbClr val="8BD8FF"/>
          </a:solidFill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1728" b="1" u="sng" dirty="0">
                <a:solidFill>
                  <a:schemeClr val="tx1"/>
                </a:solidFill>
              </a:rPr>
              <a:t>Деятельностный</a:t>
            </a:r>
            <a:endParaRPr lang="ru-RU" sz="1944" b="1" u="sng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728" b="1" dirty="0">
                <a:solidFill>
                  <a:schemeClr val="tx1"/>
                </a:solidFill>
              </a:rPr>
              <a:t>отражение отношения </a:t>
            </a:r>
          </a:p>
          <a:p>
            <a:pPr algn="ctr">
              <a:lnSpc>
                <a:spcPct val="90000"/>
              </a:lnSpc>
            </a:pPr>
            <a:r>
              <a:rPr lang="ru-RU" sz="1728" b="1" dirty="0">
                <a:solidFill>
                  <a:schemeClr val="tx1"/>
                </a:solidFill>
              </a:rPr>
              <a:t>к миру в деятельности, </a:t>
            </a:r>
          </a:p>
          <a:p>
            <a:pPr algn="ctr">
              <a:lnSpc>
                <a:spcPct val="90000"/>
              </a:lnSpc>
            </a:pPr>
            <a:r>
              <a:rPr lang="ru-RU" sz="1728" b="1" dirty="0">
                <a:solidFill>
                  <a:schemeClr val="tx1"/>
                </a:solidFill>
              </a:rPr>
              <a:t>в поведении, </a:t>
            </a:r>
          </a:p>
          <a:p>
            <a:pPr algn="ctr">
              <a:lnSpc>
                <a:spcPct val="90000"/>
              </a:lnSpc>
            </a:pPr>
            <a:r>
              <a:rPr lang="ru-RU" sz="1728" b="1" dirty="0">
                <a:solidFill>
                  <a:schemeClr val="tx1"/>
                </a:solidFill>
              </a:rPr>
              <a:t>в поступках ребенка</a:t>
            </a:r>
          </a:p>
        </p:txBody>
      </p:sp>
    </p:spTree>
    <p:extLst>
      <p:ext uri="{BB962C8B-B14F-4D97-AF65-F5344CB8AC3E}">
        <p14:creationId xmlns:p14="http://schemas.microsoft.com/office/powerpoint/2010/main" val="3579219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AB5DE88-580F-414A-A7B1-25C0BDD5A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1065315-0BBA-52EC-B929-29ADA620D782}"/>
              </a:ext>
            </a:extLst>
          </p:cNvPr>
          <p:cNvSpPr txBox="1">
            <a:spLocks/>
          </p:cNvSpPr>
          <p:nvPr/>
        </p:nvSpPr>
        <p:spPr>
          <a:xfrm>
            <a:off x="485888" y="486217"/>
            <a:ext cx="11385017" cy="947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Конкретизируем задачи по образовательным областям: социально-коммуникативное развитие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DB30AC-AA61-3EDD-900B-4CF6AF662AF8}"/>
              </a:ext>
            </a:extLst>
          </p:cNvPr>
          <p:cNvSpPr txBox="1"/>
          <p:nvPr/>
        </p:nvSpPr>
        <p:spPr>
          <a:xfrm>
            <a:off x="271172" y="1415081"/>
            <a:ext cx="3636000" cy="100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Обогащать представления детей о малой родине и поддерживать их отражения в различных видах деятельности</a:t>
            </a:r>
            <a:r>
              <a:rPr lang="ru-RU" sz="1600" b="1" dirty="0">
                <a:solidFill>
                  <a:schemeClr val="bg1"/>
                </a:solidFill>
              </a:rPr>
              <a:t> (Мл)</a:t>
            </a:r>
          </a:p>
        </p:txBody>
      </p:sp>
      <p:sp>
        <p:nvSpPr>
          <p:cNvPr id="26" name="Знак ''плюс'' 25">
            <a:extLst>
              <a:ext uri="{FF2B5EF4-FFF2-40B4-BE49-F238E27FC236}">
                <a16:creationId xmlns:a16="http://schemas.microsoft.com/office/drawing/2014/main" id="{6479EC80-66AC-73A2-5EEE-9CCDCEA86020}"/>
              </a:ext>
            </a:extLst>
          </p:cNvPr>
          <p:cNvSpPr/>
          <p:nvPr/>
        </p:nvSpPr>
        <p:spPr>
          <a:xfrm>
            <a:off x="7797400" y="1685081"/>
            <a:ext cx="468000" cy="468000"/>
          </a:xfrm>
          <a:prstGeom prst="mathPlus">
            <a:avLst>
              <a:gd name="adj1" fmla="val 17769"/>
            </a:avLst>
          </a:prstGeom>
          <a:solidFill>
            <a:srgbClr val="00DA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6EFE06-5909-C797-A462-3032CA6A1D75}"/>
              </a:ext>
            </a:extLst>
          </p:cNvPr>
          <p:cNvSpPr txBox="1"/>
          <p:nvPr/>
        </p:nvSpPr>
        <p:spPr>
          <a:xfrm>
            <a:off x="271172" y="3976064"/>
            <a:ext cx="3636000" cy="1008000"/>
          </a:xfrm>
          <a:prstGeom prst="round2DiagRect">
            <a:avLst>
              <a:gd name="adj1" fmla="val 0"/>
              <a:gd name="adj2" fmla="val 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ea typeface="Courier New" panose="02070309020205020404" pitchFamily="49" charset="0"/>
              </a:rPr>
              <a:t>Ребёнок имеет представление о жизни людей в России, имеет некоторые представления о важных исторических событиях Отечества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53B08-37CB-5651-F72D-480DFC6DCD7C}"/>
              </a:ext>
            </a:extLst>
          </p:cNvPr>
          <p:cNvSpPr txBox="1"/>
          <p:nvPr/>
        </p:nvSpPr>
        <p:spPr>
          <a:xfrm>
            <a:off x="4191766" y="1415081"/>
            <a:ext cx="3636000" cy="100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Воспитывать уважительное отношение к Родине, символам страны, памятным Датам (Ср)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97EB67-3CAC-0E5B-8E49-E0C49DD3307A}"/>
              </a:ext>
            </a:extLst>
          </p:cNvPr>
          <p:cNvSpPr txBox="1"/>
          <p:nvPr/>
        </p:nvSpPr>
        <p:spPr>
          <a:xfrm>
            <a:off x="8248148" y="2763647"/>
            <a:ext cx="3636000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Воспитывать уважительное отношение к Родине, к людям разных национальностей, проживающим на территории России, их культурному наследию (Ст)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2C789-6B2D-789B-2E00-5EDA6DAA4811}"/>
              </a:ext>
            </a:extLst>
          </p:cNvPr>
          <p:cNvSpPr txBox="1"/>
          <p:nvPr/>
        </p:nvSpPr>
        <p:spPr>
          <a:xfrm>
            <a:off x="8248148" y="4321123"/>
            <a:ext cx="3636000" cy="147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Знакомить детей с содержанием государственных праздников и традициями празднования, развивать патриотические чувства, уважение и гордость за поступки героев Отечества, достижения страны (Ст)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C483C3-2A00-F913-9E6C-F4AEAEE59A23}"/>
              </a:ext>
            </a:extLst>
          </p:cNvPr>
          <p:cNvSpPr txBox="1"/>
          <p:nvPr/>
        </p:nvSpPr>
        <p:spPr>
          <a:xfrm>
            <a:off x="4191766" y="2652848"/>
            <a:ext cx="3636000" cy="14219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Воспитывать патриотические и интернациональные чувства, уважительное отношение к Родине, к представителям разных национальностей, интерес к их культуре и обычаям (Пг)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88B489-C1B8-208F-A0FA-20F64435723C}"/>
              </a:ext>
            </a:extLst>
          </p:cNvPr>
          <p:cNvSpPr txBox="1"/>
          <p:nvPr/>
        </p:nvSpPr>
        <p:spPr>
          <a:xfrm>
            <a:off x="271172" y="5992478"/>
            <a:ext cx="3636000" cy="792000"/>
          </a:xfrm>
          <a:prstGeom prst="round2DiagRect">
            <a:avLst>
              <a:gd name="adj1" fmla="val 0"/>
              <a:gd name="adj2" fmla="val 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R="12700"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ea typeface="Times New Roman" panose="02020603050405020304" pitchFamily="18" charset="0"/>
              </a:rPr>
              <a:t>У ребёнка выражено стремление заниматься социально значимой деятельностью</a:t>
            </a:r>
            <a:endParaRPr lang="ru-RU" sz="1600" b="1" dirty="0">
              <a:solidFill>
                <a:schemeClr val="bg1"/>
              </a:solidFill>
              <a:ea typeface="Courier New" panose="02070309020205020404" pitchFamily="49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E21D43-5BB4-E9FB-E510-7A0D05269C20}"/>
              </a:ext>
            </a:extLst>
          </p:cNvPr>
          <p:cNvSpPr txBox="1"/>
          <p:nvPr/>
        </p:nvSpPr>
        <p:spPr>
          <a:xfrm rot="5400000">
            <a:off x="1212598" y="1381573"/>
            <a:ext cx="1753148" cy="3636000"/>
          </a:xfrm>
          <a:prstGeom prst="leftRightArrowCallout">
            <a:avLst>
              <a:gd name="adj1" fmla="val 12688"/>
              <a:gd name="adj2" fmla="val 12103"/>
              <a:gd name="adj3" fmla="val 23960"/>
              <a:gd name="adj4" fmla="val 48123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vert270"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Какие технологии позволят  решить задачи и достичь планируемых результатов?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F676158C-556D-037D-F767-8D389367E8A5}"/>
              </a:ext>
            </a:extLst>
          </p:cNvPr>
          <p:cNvSpPr/>
          <p:nvPr/>
        </p:nvSpPr>
        <p:spPr>
          <a:xfrm>
            <a:off x="3873264" y="1776745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44CD5274-5E00-477D-873C-3A7A76C93058}"/>
              </a:ext>
            </a:extLst>
          </p:cNvPr>
          <p:cNvSpPr/>
          <p:nvPr/>
        </p:nvSpPr>
        <p:spPr>
          <a:xfrm flipH="1">
            <a:off x="3803660" y="4521116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D8E0E6C-1233-2D60-D4D6-C3BF97259A4C}"/>
              </a:ext>
            </a:extLst>
          </p:cNvPr>
          <p:cNvSpPr/>
          <p:nvPr/>
        </p:nvSpPr>
        <p:spPr>
          <a:xfrm flipH="1">
            <a:off x="7799204" y="3221476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0689D2-B33F-DC8E-2E77-62E11CA74AD7}"/>
              </a:ext>
            </a:extLst>
          </p:cNvPr>
          <p:cNvSpPr txBox="1"/>
          <p:nvPr/>
        </p:nvSpPr>
        <p:spPr>
          <a:xfrm>
            <a:off x="8248148" y="1415081"/>
            <a:ext cx="3636000" cy="100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Воспитывать гордость за достижения страны в области спорта, науки, искусства и других областях (Ср)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F1C217-CC89-CB19-A077-968126FD3F37}"/>
              </a:ext>
            </a:extLst>
          </p:cNvPr>
          <p:cNvSpPr txBox="1"/>
          <p:nvPr/>
        </p:nvSpPr>
        <p:spPr>
          <a:xfrm>
            <a:off x="4191766" y="4321123"/>
            <a:ext cx="3636000" cy="1476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Расширять представления детей о государственных праздниках и поддерживать интерес детей к событиям, происходящим в стране, развивать чувство гордости за достижения страны (Пг)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16" name="Знак ''плюс'' 15">
            <a:extLst>
              <a:ext uri="{FF2B5EF4-FFF2-40B4-BE49-F238E27FC236}">
                <a16:creationId xmlns:a16="http://schemas.microsoft.com/office/drawing/2014/main" id="{4BEAFD7F-1D06-9856-E6AA-A280FEAF925F}"/>
              </a:ext>
            </a:extLst>
          </p:cNvPr>
          <p:cNvSpPr/>
          <p:nvPr/>
        </p:nvSpPr>
        <p:spPr>
          <a:xfrm>
            <a:off x="5710397" y="3945298"/>
            <a:ext cx="468000" cy="468000"/>
          </a:xfrm>
          <a:prstGeom prst="mathPlus">
            <a:avLst>
              <a:gd name="adj1" fmla="val 17769"/>
            </a:avLst>
          </a:prstGeom>
          <a:solidFill>
            <a:srgbClr val="00DA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нак ''плюс'' 17">
            <a:extLst>
              <a:ext uri="{FF2B5EF4-FFF2-40B4-BE49-F238E27FC236}">
                <a16:creationId xmlns:a16="http://schemas.microsoft.com/office/drawing/2014/main" id="{0807FC3B-6870-29EC-B82D-4FCF964F9C8E}"/>
              </a:ext>
            </a:extLst>
          </p:cNvPr>
          <p:cNvSpPr/>
          <p:nvPr/>
        </p:nvSpPr>
        <p:spPr>
          <a:xfrm>
            <a:off x="9832148" y="3947614"/>
            <a:ext cx="468000" cy="468000"/>
          </a:xfrm>
          <a:prstGeom prst="mathPlus">
            <a:avLst>
              <a:gd name="adj1" fmla="val 17769"/>
            </a:avLst>
          </a:prstGeom>
          <a:solidFill>
            <a:srgbClr val="00DA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8ECC49E5-9323-2107-AD58-CD63BAB390C1}"/>
              </a:ext>
            </a:extLst>
          </p:cNvPr>
          <p:cNvSpPr/>
          <p:nvPr/>
        </p:nvSpPr>
        <p:spPr>
          <a:xfrm flipH="1">
            <a:off x="7808710" y="5112973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95FB45-FE19-740F-2D3D-E3FC1C6BADA6}"/>
              </a:ext>
            </a:extLst>
          </p:cNvPr>
          <p:cNvSpPr txBox="1"/>
          <p:nvPr/>
        </p:nvSpPr>
        <p:spPr>
          <a:xfrm>
            <a:off x="4191766" y="5999012"/>
            <a:ext cx="7692382" cy="7571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/>
              <a:t>Знакомить с целями и доступными практиками волонтерства в России и включать детей при поддержке взрослых в социальные акции, волонтерские мероприятия в ДОО и в населенном пункте (Пг)</a:t>
            </a:r>
            <a:endParaRPr lang="ru-RU" sz="1600" b="1" spc="-50" dirty="0">
              <a:solidFill>
                <a:schemeClr val="bg1"/>
              </a:solidFill>
            </a:endParaRPr>
          </a:p>
        </p:txBody>
      </p:sp>
      <p:sp>
        <p:nvSpPr>
          <p:cNvPr id="20" name="Знак ''плюс'' 19">
            <a:extLst>
              <a:ext uri="{FF2B5EF4-FFF2-40B4-BE49-F238E27FC236}">
                <a16:creationId xmlns:a16="http://schemas.microsoft.com/office/drawing/2014/main" id="{3FB43CF4-EE41-34A0-92FD-E913F00FD0FC}"/>
              </a:ext>
            </a:extLst>
          </p:cNvPr>
          <p:cNvSpPr/>
          <p:nvPr/>
        </p:nvSpPr>
        <p:spPr>
          <a:xfrm>
            <a:off x="5710397" y="5630499"/>
            <a:ext cx="468000" cy="468000"/>
          </a:xfrm>
          <a:prstGeom prst="mathPlus">
            <a:avLst>
              <a:gd name="adj1" fmla="val 17769"/>
            </a:avLst>
          </a:prstGeom>
          <a:solidFill>
            <a:srgbClr val="00DA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BFA7C8-4910-F50D-EDAB-D47E0ABA34B0}"/>
              </a:ext>
            </a:extLst>
          </p:cNvPr>
          <p:cNvSpPr txBox="1"/>
          <p:nvPr/>
        </p:nvSpPr>
        <p:spPr>
          <a:xfrm>
            <a:off x="271172" y="5224430"/>
            <a:ext cx="3636000" cy="612000"/>
          </a:xfrm>
          <a:prstGeom prst="round2DiagRect">
            <a:avLst>
              <a:gd name="adj1" fmla="val 0"/>
              <a:gd name="adj2" fmla="val 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R="12700" algn="ctr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ea typeface="Courier New" panose="02070309020205020404" pitchFamily="49" charset="0"/>
              </a:rPr>
              <a:t>Ребёнок выражает интерес к культурным традициям народа</a:t>
            </a:r>
          </a:p>
        </p:txBody>
      </p:sp>
      <p:sp>
        <p:nvSpPr>
          <p:cNvPr id="21" name="Стрелка: вправо 20">
            <a:extLst>
              <a:ext uri="{FF2B5EF4-FFF2-40B4-BE49-F238E27FC236}">
                <a16:creationId xmlns:a16="http://schemas.microsoft.com/office/drawing/2014/main" id="{C359CBE2-133F-37D4-18CC-A761DCF41B41}"/>
              </a:ext>
            </a:extLst>
          </p:cNvPr>
          <p:cNvSpPr/>
          <p:nvPr/>
        </p:nvSpPr>
        <p:spPr>
          <a:xfrm flipH="1">
            <a:off x="3803660" y="5357826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A6E616E1-2F72-9796-E52F-23CF252E4FD3}"/>
              </a:ext>
            </a:extLst>
          </p:cNvPr>
          <p:cNvSpPr/>
          <p:nvPr/>
        </p:nvSpPr>
        <p:spPr>
          <a:xfrm flipH="1">
            <a:off x="3755650" y="6210664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id="{F95F794E-011F-02E9-FA1A-17C2CF16E692}"/>
              </a:ext>
            </a:extLst>
          </p:cNvPr>
          <p:cNvSpPr/>
          <p:nvPr/>
        </p:nvSpPr>
        <p:spPr>
          <a:xfrm rot="5400000" flipV="1">
            <a:off x="9854801" y="2430081"/>
            <a:ext cx="422694" cy="284672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518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8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9" grpId="0" animBg="1"/>
      <p:bldP spid="2" grpId="0" animBg="1"/>
      <p:bldP spid="4" grpId="0" animBg="1"/>
      <p:bldP spid="16" grpId="0" animBg="1"/>
      <p:bldP spid="18" grpId="0" animBg="1"/>
      <p:bldP spid="22" grpId="0" animBg="1"/>
      <p:bldP spid="24" grpId="0" animBg="1"/>
      <p:bldP spid="20" grpId="0" animBg="1"/>
      <p:bldP spid="25" grpId="0" animBg="1"/>
      <p:bldP spid="21" grpId="0" animBg="1"/>
      <p:bldP spid="29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CF4739-D719-4979-98D3-D6A15D962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5147962"/>
              </p:ext>
            </p:extLst>
          </p:nvPr>
        </p:nvGraphicFramePr>
        <p:xfrm>
          <a:off x="678611" y="1239598"/>
          <a:ext cx="10972800" cy="489768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4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2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58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3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</a:endParaRPr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Конструктор подразделов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№ </a:t>
                      </a:r>
                      <a:r>
                        <a:rPr lang="ru-RU" sz="2000" b="1" dirty="0" err="1"/>
                        <a:t>пп</a:t>
                      </a:r>
                      <a:endParaRPr lang="ru-RU" sz="2000" dirty="0"/>
                    </a:p>
                    <a:p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Обязательная часть. </a:t>
                      </a:r>
                      <a:r>
                        <a:rPr lang="ru-RU" sz="2000" b="1" dirty="0">
                          <a:solidFill>
                            <a:srgbClr val="0028A8"/>
                          </a:solidFill>
                        </a:rPr>
                        <a:t>ФОП</a:t>
                      </a:r>
                      <a:endParaRPr lang="ru-RU" sz="2000" b="1" dirty="0">
                        <a:solidFill>
                          <a:srgbClr val="0028A8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Часть, формируемая участниками образовательных отношений</a:t>
                      </a:r>
                      <a:endParaRPr lang="ru-RU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30.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Психолого-педагогические условия реализации программы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-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1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31.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Особенности организации РППС		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+?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32.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Материально-техническое обеспечение программы, обеспеченность методическими материалами и средствами обучения и воспитания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04426273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33.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Примерный перечень литературных, музыкальных, художественных, анимационных произведений для реализации программы</a:t>
                      </a:r>
                      <a:endParaRPr lang="ru-RU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м.б.+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92800425"/>
                  </a:ext>
                </a:extLst>
              </a:tr>
              <a:tr h="3560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34.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Кадровые условия реализации программы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м.б.+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054015181"/>
                  </a:ext>
                </a:extLst>
              </a:tr>
              <a:tr h="6096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35.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Примерный режим и распорядок дня в дошкольных группах</a:t>
                      </a:r>
                      <a:endParaRPr lang="ru-RU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426766155"/>
                  </a:ext>
                </a:extLst>
              </a:tr>
              <a:tr h="3048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36.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C00000"/>
                          </a:solidFill>
                        </a:rPr>
                        <a:t>Календарный план воспитательной работы</a:t>
                      </a:r>
                      <a:endParaRPr lang="ru-RU" sz="20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скорее +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89963443"/>
                  </a:ext>
                </a:extLst>
              </a:tr>
            </a:tbl>
          </a:graphicData>
        </a:graphic>
      </p:graphicFrame>
      <p:sp>
        <p:nvSpPr>
          <p:cNvPr id="45103" name="Заголовок 2"/>
          <p:cNvSpPr>
            <a:spLocks noGrp="1"/>
          </p:cNvSpPr>
          <p:nvPr>
            <p:ph type="title"/>
          </p:nvPr>
        </p:nvSpPr>
        <p:spPr>
          <a:xfrm>
            <a:off x="678611" y="300134"/>
            <a:ext cx="10515600" cy="1006475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Архитектура организационного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71420258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09B1FF-8BD3-43B4-9EF5-60EB5B972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1101" y="200094"/>
            <a:ext cx="10322679" cy="99663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Универсальная методика для решения воспитательных задач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62F99-9CAF-421C-99DF-AD536C7D6F26}" type="slidenum">
              <a:rPr lang="ru-RU" smtClean="0"/>
              <a:pPr/>
              <a:t>54</a:t>
            </a:fld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305187" y="1287196"/>
            <a:ext cx="5410146" cy="54862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6440" y="1320141"/>
            <a:ext cx="3818721" cy="2512113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141C03B-09C8-D221-ED00-8B785A25E0CA}"/>
              </a:ext>
            </a:extLst>
          </p:cNvPr>
          <p:cNvSpPr txBox="1">
            <a:spLocks/>
          </p:cNvSpPr>
          <p:nvPr/>
        </p:nvSpPr>
        <p:spPr>
          <a:xfrm>
            <a:off x="7328177" y="4295414"/>
            <a:ext cx="4633967" cy="1644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Комплект «Бабушкины сказки» стал победителем национальной премии «Золотой медвежонок»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94382" y="6352143"/>
            <a:ext cx="2744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hlinkClick r:id="rId5"/>
              </a:rPr>
              <a:t>https://clck.ru/33MAfh</a:t>
            </a:r>
            <a:r>
              <a:rPr lang="ru-RU" sz="2000" b="1" dirty="0"/>
              <a:t> </a:t>
            </a:r>
          </a:p>
        </p:txBody>
      </p:sp>
      <p:pic>
        <p:nvPicPr>
          <p:cNvPr id="3074" name="Picture 2" descr="http://disk.yandex.net/qr/?clean=1&amp;text=https://clck.ru/33MAf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441" y="4857058"/>
            <a:ext cx="1476000" cy="14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446875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74E765-6B01-4C93-9842-6C480E4E2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14B1069-16BE-433E-3DD0-D9B727B3B2B9}"/>
              </a:ext>
            </a:extLst>
          </p:cNvPr>
          <p:cNvSpPr txBox="1">
            <a:spLocks/>
          </p:cNvSpPr>
          <p:nvPr/>
        </p:nvSpPr>
        <p:spPr>
          <a:xfrm>
            <a:off x="1901872" y="255325"/>
            <a:ext cx="7961145" cy="99663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Базовые ценности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19AD0F-DFBC-4FA5-DFD6-96845A1CF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230" y="2723120"/>
            <a:ext cx="9097545" cy="39572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D1FB13-15B8-BAFA-A0CE-93B10DB79111}"/>
              </a:ext>
            </a:extLst>
          </p:cNvPr>
          <p:cNvSpPr txBox="1"/>
          <p:nvPr/>
        </p:nvSpPr>
        <p:spPr>
          <a:xfrm>
            <a:off x="378069" y="1060767"/>
            <a:ext cx="82061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Фольклорные и литературные сказки разных народов России выстроены по сквозным концептам, базовым общечеловеческим ценностям: </a:t>
            </a:r>
            <a:r>
              <a:rPr lang="ru-RU" sz="2400" b="1" dirty="0"/>
              <a:t>ДРУЖБА, УМ, ТРУД, ДОМ, ВЗАИМОПОМОЩЬ, ДОВЕРИЕ, ГОСТЕПРИИМСТВО, ДОБРОТА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39F8A6-B517-3D1C-5F15-833AFC259045}"/>
              </a:ext>
            </a:extLst>
          </p:cNvPr>
          <p:cNvSpPr txBox="1"/>
          <p:nvPr/>
        </p:nvSpPr>
        <p:spPr>
          <a:xfrm>
            <a:off x="9290464" y="658250"/>
            <a:ext cx="23912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Это делает комплект «Бабушкины сказки» </a:t>
            </a:r>
          </a:p>
          <a:p>
            <a:pPr algn="ctr"/>
            <a:r>
              <a:rPr lang="ru-RU" sz="2400" b="1" dirty="0"/>
              <a:t>особо ценным для реализации воспитательных задач ФОП дошкольного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42140684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47EDF28-C16E-4129-A9DF-E2E1AA188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7" name="Надпись 1">
            <a:extLst>
              <a:ext uri="{FF2B5EF4-FFF2-40B4-BE49-F238E27FC236}">
                <a16:creationId xmlns:a16="http://schemas.microsoft.com/office/drawing/2014/main" id="{94624F2B-0E46-4B0C-B8E7-46135780A0EE}"/>
              </a:ext>
            </a:extLst>
          </p:cNvPr>
          <p:cNvSpPr txBox="1"/>
          <p:nvPr/>
        </p:nvSpPr>
        <p:spPr>
          <a:xfrm>
            <a:off x="2220788" y="434355"/>
            <a:ext cx="7014934" cy="8863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>
              <a:lnSpc>
                <a:spcPct val="90000"/>
              </a:lnSpc>
            </a:pPr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Segoe UI" panose="020B0502040204020203" pitchFamily="34" charset="0"/>
              </a:rPr>
              <a:t>Наши помощники: методика речевого развития О.С. Ушаковой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1F6C553-A5F9-12ED-C5BA-CEA05707FAB1}"/>
              </a:ext>
            </a:extLst>
          </p:cNvPr>
          <p:cNvGrpSpPr/>
          <p:nvPr/>
        </p:nvGrpSpPr>
        <p:grpSpPr>
          <a:xfrm>
            <a:off x="287386" y="1284738"/>
            <a:ext cx="6856377" cy="2366556"/>
            <a:chOff x="479120" y="1020724"/>
            <a:chExt cx="7552904" cy="2700670"/>
          </a:xfrm>
        </p:grpSpPr>
        <p:pic>
          <p:nvPicPr>
            <p:cNvPr id="1026" name="Picture 2" descr="Изображение Развитие речи. Методические рекомендации к программе &quot;Мир открытий&quot;. Игры и конспекты занятий. Вторая младшая группа детского сада">
              <a:extLst>
                <a:ext uri="{FF2B5EF4-FFF2-40B4-BE49-F238E27FC236}">
                  <a16:creationId xmlns:a16="http://schemas.microsoft.com/office/drawing/2014/main" id="{9A06F4EA-1D4B-1E0C-AB40-1238DD6921F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120" y="1020724"/>
              <a:ext cx="1800000" cy="2700000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Изображение Развитие речи. Методические рекомендации к программе &quot;Мир открытий&quot;. Игры и конспекты занятий. Подготовительная группа детского сада">
              <a:extLst>
                <a:ext uri="{FF2B5EF4-FFF2-40B4-BE49-F238E27FC236}">
                  <a16:creationId xmlns:a16="http://schemas.microsoft.com/office/drawing/2014/main" id="{4930402D-F895-F5FF-69D6-6DEF60565FC3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2024" y="1020724"/>
              <a:ext cx="1800000" cy="2700000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Изображение Развитие речи. Методические рекомендации к программе &quot;Мир открытий&quot;. Игры и конспекты занятий. Средняя группа детского сада">
              <a:extLst>
                <a:ext uri="{FF2B5EF4-FFF2-40B4-BE49-F238E27FC236}">
                  <a16:creationId xmlns:a16="http://schemas.microsoft.com/office/drawing/2014/main" id="{04705CFF-5242-ED10-47AA-5A6923C78854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5583" y="1020724"/>
              <a:ext cx="1800000" cy="2700670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Изображение Развитие речи. Методические рекомендации к программе &quot;Мир открытий&quot;. Игры и конспекты занятий. Старшая группа детского сада">
              <a:extLst>
                <a:ext uri="{FF2B5EF4-FFF2-40B4-BE49-F238E27FC236}">
                  <a16:creationId xmlns:a16="http://schemas.microsoft.com/office/drawing/2014/main" id="{38AEABD7-9266-D198-42C5-5D8D5A759DF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133" y="1020724"/>
              <a:ext cx="1800000" cy="2700000"/>
            </a:xfrm>
            <a:prstGeom prst="rect">
              <a:avLst/>
            </a:prstGeom>
            <a:noFill/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3EA9B97-A9E0-59D0-2746-D27FECC05FF5}"/>
              </a:ext>
            </a:extLst>
          </p:cNvPr>
          <p:cNvGrpSpPr/>
          <p:nvPr/>
        </p:nvGrpSpPr>
        <p:grpSpPr>
          <a:xfrm>
            <a:off x="287386" y="3815862"/>
            <a:ext cx="9267092" cy="2926224"/>
            <a:chOff x="339142" y="3682086"/>
            <a:chExt cx="9705133" cy="3060000"/>
          </a:xfrm>
        </p:grpSpPr>
        <p:pic>
          <p:nvPicPr>
            <p:cNvPr id="1034" name="Picture 10" descr="Изображение Говори правильно! Тетрадь по развитию речи для детей 3-4 лет">
              <a:extLst>
                <a:ext uri="{FF2B5EF4-FFF2-40B4-BE49-F238E27FC236}">
                  <a16:creationId xmlns:a16="http://schemas.microsoft.com/office/drawing/2014/main" id="{833D8C23-D772-0C30-0608-33BE941DF88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42" y="3682086"/>
              <a:ext cx="2340000" cy="306000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Изображение Говори правильно! Тетрадь по развитию речи для детей 4-5 лет">
              <a:extLst>
                <a:ext uri="{FF2B5EF4-FFF2-40B4-BE49-F238E27FC236}">
                  <a16:creationId xmlns:a16="http://schemas.microsoft.com/office/drawing/2014/main" id="{5E638ACA-FC23-ABDA-0F31-F3470BD6A64F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2627" y="3682086"/>
              <a:ext cx="2340000" cy="306000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Изображение Говори правильно! Тетрадь по развитию речи для детей 5-6 лет">
              <a:extLst>
                <a:ext uri="{FF2B5EF4-FFF2-40B4-BE49-F238E27FC236}">
                  <a16:creationId xmlns:a16="http://schemas.microsoft.com/office/drawing/2014/main" id="{4C2DEB5E-C60F-35C3-230F-4D5DEB94183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8553" y="3682086"/>
              <a:ext cx="2340000" cy="306000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Изображение Говори правильно! Тетрадь по развитию речи для детей 6-7 лет">
              <a:extLst>
                <a:ext uri="{FF2B5EF4-FFF2-40B4-BE49-F238E27FC236}">
                  <a16:creationId xmlns:a16="http://schemas.microsoft.com/office/drawing/2014/main" id="{041D8F14-D74E-A154-772A-352C77DA1A65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4275" y="3682086"/>
              <a:ext cx="2340000" cy="306000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56C141-93F3-B740-D9C1-9E3A0263D5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19979" y="115914"/>
            <a:ext cx="2343150" cy="2857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5279865-23DB-126F-9111-869278C7B452}"/>
              </a:ext>
            </a:extLst>
          </p:cNvPr>
          <p:cNvSpPr txBox="1"/>
          <p:nvPr/>
        </p:nvSpPr>
        <p:spPr>
          <a:xfrm>
            <a:off x="8897679" y="3060363"/>
            <a:ext cx="298774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b="1" i="1" dirty="0"/>
              <a:t>Развитие речи ребенка – </a:t>
            </a:r>
          </a:p>
          <a:p>
            <a:pPr algn="ctr">
              <a:lnSpc>
                <a:spcPct val="90000"/>
              </a:lnSpc>
            </a:pPr>
            <a:r>
              <a:rPr lang="ru-RU" b="1" i="1" dirty="0"/>
              <a:t>в основе всего!</a:t>
            </a:r>
          </a:p>
        </p:txBody>
      </p:sp>
      <p:pic>
        <p:nvPicPr>
          <p:cNvPr id="21" name="Изображение 10" descr="СОЮЗ_ЛОГО_1.psd">
            <a:extLst>
              <a:ext uri="{FF2B5EF4-FFF2-40B4-BE49-F238E27FC236}">
                <a16:creationId xmlns:a16="http://schemas.microsoft.com/office/drawing/2014/main" id="{72A7842A-7A84-333B-91C9-9C4A68FAB0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0" y="115913"/>
            <a:ext cx="1071421" cy="710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1515A-1104-7822-2E74-1DE04D7419C4}"/>
              </a:ext>
            </a:extLst>
          </p:cNvPr>
          <p:cNvSpPr txBox="1"/>
          <p:nvPr/>
        </p:nvSpPr>
        <p:spPr>
          <a:xfrm>
            <a:off x="9684075" y="4368292"/>
            <a:ext cx="2456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hlinkClick r:id="rId13"/>
              </a:rPr>
              <a:t>https://clck.ru/34D7bv</a:t>
            </a:r>
            <a:r>
              <a:rPr lang="ru-RU" b="1" dirty="0"/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438F32-3455-B921-DE42-5E599D324B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75446" y="4737624"/>
            <a:ext cx="1605475" cy="16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95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E58312-6B84-4C52-956A-A15C41FE1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8EE562-6524-29DF-1D22-2273FD33D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640" y="1073521"/>
            <a:ext cx="9422719" cy="5766047"/>
          </a:xfrm>
          <a:prstGeom prst="rect">
            <a:avLst/>
          </a:prstGeom>
        </p:spPr>
      </p:pic>
      <p:sp>
        <p:nvSpPr>
          <p:cNvPr id="6" name="Google Shape;107;p3">
            <a:extLst>
              <a:ext uri="{FF2B5EF4-FFF2-40B4-BE49-F238E27FC236}">
                <a16:creationId xmlns:a16="http://schemas.microsoft.com/office/drawing/2014/main" id="{DCD2B5A4-A064-AC2D-C221-25C2379F6DD6}"/>
              </a:ext>
            </a:extLst>
          </p:cNvPr>
          <p:cNvSpPr txBox="1"/>
          <p:nvPr/>
        </p:nvSpPr>
        <p:spPr>
          <a:xfrm>
            <a:off x="131398" y="467761"/>
            <a:ext cx="119292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ontserrat"/>
                <a:cs typeface="Calibri Light" panose="020F0302020204030204" pitchFamily="34" charset="0"/>
                <a:sym typeface="Montserrat"/>
              </a:rPr>
              <a:t>Работа над смысловой основой слова, предложения, текста</a:t>
            </a:r>
            <a:endParaRPr sz="3200" b="1" dirty="0">
              <a:solidFill>
                <a:srgbClr val="F249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Montserrat"/>
              <a:cs typeface="Calibri Light" panose="020F030202020403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786269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51FC76-A518-4EE0-AD9D-14D159A48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E2BD9AF-1799-5B59-AEEC-D4ECAD313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662" y="799913"/>
            <a:ext cx="9514676" cy="6058087"/>
          </a:xfrm>
          <a:prstGeom prst="rect">
            <a:avLst/>
          </a:prstGeom>
        </p:spPr>
      </p:pic>
      <p:sp>
        <p:nvSpPr>
          <p:cNvPr id="4" name="Google Shape;107;p3">
            <a:extLst>
              <a:ext uri="{FF2B5EF4-FFF2-40B4-BE49-F238E27FC236}">
                <a16:creationId xmlns:a16="http://schemas.microsoft.com/office/drawing/2014/main" id="{2B04C8DB-EC25-BBDF-BA4D-F174727CE88B}"/>
              </a:ext>
            </a:extLst>
          </p:cNvPr>
          <p:cNvSpPr txBox="1"/>
          <p:nvPr/>
        </p:nvSpPr>
        <p:spPr>
          <a:xfrm>
            <a:off x="2301830" y="79615"/>
            <a:ext cx="989017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ontserrat"/>
                <a:cs typeface="Calibri Light" panose="020F0302020204030204" pitchFamily="34" charset="0"/>
                <a:sym typeface="Montserrat"/>
              </a:rPr>
              <a:t>Ценностное отношение к деятельности</a:t>
            </a:r>
            <a:endParaRPr sz="3600" b="1" dirty="0">
              <a:solidFill>
                <a:srgbClr val="F249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Montserrat"/>
              <a:cs typeface="Calibri Light" panose="020F030202020403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9148396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2F2265E-EDC6-4C8E-AF51-2633D36F4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107" name="Google Shape;107;p3"/>
          <p:cNvSpPr txBox="1"/>
          <p:nvPr/>
        </p:nvSpPr>
        <p:spPr>
          <a:xfrm>
            <a:off x="262799" y="342782"/>
            <a:ext cx="119292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ontserrat"/>
                <a:cs typeface="Calibri Light" panose="020F0302020204030204" pitchFamily="34" charset="0"/>
                <a:sym typeface="Montserrat"/>
              </a:rPr>
              <a:t>Наши помощники: методика познавательного развития </a:t>
            </a:r>
            <a:endParaRPr sz="3200" b="1" dirty="0">
              <a:solidFill>
                <a:srgbClr val="F249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Montserrat"/>
              <a:cs typeface="Calibri Light" panose="020F0302020204030204" pitchFamily="34" charset="0"/>
              <a:sym typeface="Montserrat"/>
            </a:endParaRPr>
          </a:p>
        </p:txBody>
      </p:sp>
      <p:sp>
        <p:nvSpPr>
          <p:cNvPr id="22" name="Надпись 68608">
            <a:extLst>
              <a:ext uri="{FF2B5EF4-FFF2-40B4-BE49-F238E27FC236}">
                <a16:creationId xmlns:a16="http://schemas.microsoft.com/office/drawing/2014/main" id="{27A44E06-D1A0-4592-8168-21D9A0F6D571}"/>
              </a:ext>
            </a:extLst>
          </p:cNvPr>
          <p:cNvSpPr txBox="1"/>
          <p:nvPr/>
        </p:nvSpPr>
        <p:spPr>
          <a:xfrm>
            <a:off x="1679510" y="891349"/>
            <a:ext cx="3845745" cy="1913737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67"/>
              </a:spcAft>
            </a:pPr>
            <a:r>
              <a:rPr lang="ru-RU" sz="18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Лилия Львовна Тимофеева</a:t>
            </a:r>
            <a:r>
              <a:rPr lang="ru-RU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кандидат педагогических наук, старший научный сотрудник ФГБНУ "Институт стратегии развития образования РАО", обладатель медали «За педагогическое мастерство», федеральный эксперт </a:t>
            </a:r>
            <a:endParaRPr lang="ru-RU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Надпись 21">
            <a:extLst>
              <a:ext uri="{FF2B5EF4-FFF2-40B4-BE49-F238E27FC236}">
                <a16:creationId xmlns:a16="http://schemas.microsoft.com/office/drawing/2014/main" id="{849EEFF4-5D7E-45C3-88AB-DBA5D353ACD7}"/>
              </a:ext>
            </a:extLst>
          </p:cNvPr>
          <p:cNvSpPr txBox="1"/>
          <p:nvPr/>
        </p:nvSpPr>
        <p:spPr>
          <a:xfrm>
            <a:off x="7344139" y="891348"/>
            <a:ext cx="4645787" cy="205412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Aft>
                <a:spcPts val="1067"/>
              </a:spcAft>
            </a:pPr>
            <a:r>
              <a:rPr lang="ru-RU" sz="1867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Ольга Владимировна Бережнова</a:t>
            </a:r>
            <a:r>
              <a:rPr lang="ru-RU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кандидат филологических наук, доцент, заведующая кафедрой развития образовательных систем Института развития образования Орловской области, автор парциальных программ «Ребенок и окружающий мир» и «Малыши-крепыши»</a:t>
            </a:r>
            <a:endParaRPr lang="ru-RU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  <a:spcAft>
                <a:spcPts val="1067"/>
              </a:spcAft>
            </a:pPr>
            <a:r>
              <a:rPr lang="ru-RU" sz="1867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sz="1867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D20C66-B0FC-4672-ADA2-3449FC59A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3" y="891348"/>
            <a:ext cx="1573447" cy="191373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D6E43A5-7305-49A7-9724-F740C9FF34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255" y="891349"/>
            <a:ext cx="1933964" cy="19339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5963C6B-B485-B26A-2F4F-C87B719BA14A}"/>
              </a:ext>
            </a:extLst>
          </p:cNvPr>
          <p:cNvGrpSpPr/>
          <p:nvPr/>
        </p:nvGrpSpPr>
        <p:grpSpPr>
          <a:xfrm>
            <a:off x="6168092" y="2945476"/>
            <a:ext cx="5904446" cy="3719799"/>
            <a:chOff x="6217252" y="2945476"/>
            <a:chExt cx="5904446" cy="371979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32CF917-0239-0980-031C-EB9F49EE4D58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698" y="4829275"/>
              <a:ext cx="1404000" cy="183600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DF6912E5-A1CE-F4E4-2A05-E39588E7699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698" y="2945476"/>
              <a:ext cx="1404000" cy="18360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C3FCE893-4F58-FC8F-280B-20A6A5179F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955" y="2945476"/>
              <a:ext cx="1404000" cy="183600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3D7EA24-7895-E563-BBA7-48B4548457A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955" y="4829275"/>
              <a:ext cx="1404000" cy="18360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4F23320-BD8B-72E3-F7D9-56C74AF6C80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548" y="4829275"/>
              <a:ext cx="1404000" cy="1836000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D04B457-BA02-1D3C-E0E1-493DA9DC58B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548" y="2945476"/>
              <a:ext cx="1404000" cy="1836000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B69C8E49-E776-0714-DDA9-B55E443DA93E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252" y="4829275"/>
              <a:ext cx="1404000" cy="1836000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20D26C2-5568-4A9D-A8B4-21D32C59E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7252" y="2945476"/>
              <a:ext cx="1404540" cy="1836000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670F7C46-EAA7-ED77-4047-6E7594CE916B}"/>
              </a:ext>
            </a:extLst>
          </p:cNvPr>
          <p:cNvGrpSpPr/>
          <p:nvPr/>
        </p:nvGrpSpPr>
        <p:grpSpPr>
          <a:xfrm>
            <a:off x="224335" y="3061284"/>
            <a:ext cx="5501759" cy="2052000"/>
            <a:chOff x="224335" y="3061284"/>
            <a:chExt cx="5501759" cy="2052000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95DCBBC3-63F5-2A9E-2ABD-970E7C5C98F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35" y="3061284"/>
              <a:ext cx="1296000" cy="2052000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47000"/>
                </a:prstClr>
              </a:outerShdw>
            </a:effectLst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3F1DB7F4-98CE-BB53-DF3D-212AE380B2A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3573" y="3061284"/>
              <a:ext cx="1296000" cy="2050707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47000"/>
                </a:prstClr>
              </a:outerShdw>
            </a:effectLst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B16E055-FE09-BE17-C19E-F19E93CA504C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2658" y="3061284"/>
              <a:ext cx="1296000" cy="2052000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47000"/>
                </a:prstClr>
              </a:outerShdw>
            </a:effectLst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B78C216E-D66E-5526-1FEA-CA6D703323F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094" y="3061284"/>
              <a:ext cx="1296000" cy="2052000"/>
            </a:xfrm>
            <a:prstGeom prst="rect">
              <a:avLst/>
            </a:prstGeom>
            <a:effectLst>
              <a:outerShdw blurRad="63500" sx="105000" sy="105000" algn="ctr" rotWithShape="0">
                <a:prstClr val="black">
                  <a:alpha val="47000"/>
                </a:prstClr>
              </a:outerShdw>
            </a:effectLst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E043203-9F26-7192-2F21-E6C5E7EC7A68}"/>
              </a:ext>
            </a:extLst>
          </p:cNvPr>
          <p:cNvSpPr txBox="1"/>
          <p:nvPr/>
        </p:nvSpPr>
        <p:spPr>
          <a:xfrm>
            <a:off x="224335" y="5256381"/>
            <a:ext cx="2695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hlinkClick r:id="rId18"/>
              </a:rPr>
              <a:t>https://clck.ru/pF2xs</a:t>
            </a:r>
            <a:r>
              <a:rPr lang="ru-RU" b="1" dirty="0"/>
              <a:t>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590E57F-F991-4B45-249D-CD4EEF736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69" y="5441047"/>
            <a:ext cx="1190625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527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423F3-8CF5-497D-957C-5DC5F825B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1065315-0BBA-52EC-B929-29ADA620D782}"/>
              </a:ext>
            </a:extLst>
          </p:cNvPr>
          <p:cNvSpPr txBox="1">
            <a:spLocks/>
          </p:cNvSpPr>
          <p:nvPr/>
        </p:nvSpPr>
        <p:spPr>
          <a:xfrm>
            <a:off x="195793" y="290761"/>
            <a:ext cx="11065479" cy="1200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/>
                <a:ea typeface="+mj-ea"/>
                <a:cs typeface="+mj-cs"/>
              </a:rPr>
              <a:t>Вариативность форм, методов и средств педагогической работы (ФОП ДО)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A2E6F4-808A-980C-0494-90F7E21E500B}"/>
              </a:ext>
            </a:extLst>
          </p:cNvPr>
          <p:cNvSpPr txBox="1"/>
          <p:nvPr/>
        </p:nvSpPr>
        <p:spPr>
          <a:xfrm>
            <a:off x="309323" y="1491090"/>
            <a:ext cx="10796642" cy="5207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2700" lvl="1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1400"/>
              <a:tabLst>
                <a:tab pos="875665" algn="l"/>
              </a:tabLst>
            </a:pPr>
            <a:r>
              <a:rPr lang="ru-RU" sz="2100" b="1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23.4. Формы, способы, методы и средства реализации Федеральной программы </a:t>
            </a:r>
            <a:r>
              <a:rPr lang="ru-RU" sz="2100" b="1" u="none" strike="noStrike" spc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педагог определяет самостоятельно</a:t>
            </a:r>
            <a:r>
              <a:rPr lang="ru-RU" sz="2100" b="1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в соответствии с задачами воспитания и обучения, возрастными и индивидуальными особенностями детей, спецификой их образовательных потребностей и интересов. Существенное значение имеют </a:t>
            </a:r>
            <a:r>
              <a:rPr lang="ru-RU" sz="2100" b="1" u="none" strike="noStrike" spc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сформировавшиеся у педагога практики воспитания и обучения детей</a:t>
            </a:r>
            <a:r>
              <a:rPr lang="ru-RU" sz="2100" b="1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оценка результативности форм, методов, средств образовательной деятельности применительно к конкретной возрастной группе детей</a:t>
            </a:r>
          </a:p>
          <a:p>
            <a:pPr marL="0" marR="12700" lvl="1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1400"/>
              <a:tabLst>
                <a:tab pos="875665" algn="l"/>
              </a:tabLst>
            </a:pPr>
            <a:r>
              <a:rPr lang="ru-RU" sz="2100" b="1" dirty="0">
                <a:solidFill>
                  <a:srgbClr val="000000"/>
                </a:solidFill>
                <a:effectLst/>
                <a:ea typeface="Courier New" panose="02070309020205020404" pitchFamily="49" charset="0"/>
              </a:rPr>
              <a:t>23.10. Вариативность форм, методов и средств реализации Федеральной программы зависит не только от учёта возрастных особенностей обучающихся, их индивидуальных и особых образовательных потребностей, но и от личных интересов, мотивов, ожиданий, желаний детей. </a:t>
            </a:r>
            <a:r>
              <a:rPr lang="ru-RU" sz="2100" b="1" dirty="0">
                <a:solidFill>
                  <a:srgbClr val="C00000"/>
                </a:solidFill>
                <a:effectLst/>
                <a:ea typeface="Courier New" panose="02070309020205020404" pitchFamily="49" charset="0"/>
              </a:rPr>
              <a:t>Важное значение имеет признание приоритетной субъективной позиции ребёнка в образовательном процессе</a:t>
            </a:r>
          </a:p>
          <a:p>
            <a:pPr marL="0" marR="12700" lvl="1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>
                <a:srgbClr val="000000"/>
              </a:buClr>
              <a:buSzPts val="1400"/>
              <a:tabLst>
                <a:tab pos="875665" algn="l"/>
              </a:tabLst>
            </a:pPr>
            <a:r>
              <a:rPr lang="ru-RU" sz="2100" b="1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23.12. Выбор педагогом педагогически обоснованных форм, методо</a:t>
            </a:r>
            <a:r>
              <a:rPr lang="ru-RU" sz="2100" b="1" u="none" strike="noStrike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в, средств </a:t>
            </a:r>
            <a:r>
              <a:rPr lang="ru-RU" sz="2100" b="1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реализации Федеральной программы, адекватных образовательным </a:t>
            </a:r>
            <a:r>
              <a:rPr lang="ru-RU" sz="2100" b="1" u="none" strike="noStrike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потребностям</a:t>
            </a:r>
            <a:r>
              <a:rPr lang="ru-RU" sz="2100" b="1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и предпочтениям детей, их соотношение и интеграция при решении </a:t>
            </a:r>
            <a:r>
              <a:rPr lang="ru-RU" sz="2100" b="1" u="none" strike="noStrike" spc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задач воспитания </a:t>
            </a:r>
            <a:r>
              <a:rPr lang="ru-RU" sz="2100" b="1" u="none" strike="noStrike" spc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 обучения обеспечивает их вариативность</a:t>
            </a:r>
          </a:p>
        </p:txBody>
      </p:sp>
    </p:spTree>
    <p:extLst>
      <p:ext uri="{BB962C8B-B14F-4D97-AF65-F5344CB8AC3E}">
        <p14:creationId xmlns:p14="http://schemas.microsoft.com/office/powerpoint/2010/main" val="37627601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BBAE4C-9849-4DB5-A5FA-847E4BF8E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E2C0B0-7D2E-C9A6-7E5A-EBF5B8E0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5" y="759124"/>
            <a:ext cx="4858682" cy="612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D5D04C7-5382-DF3A-019F-8331B41CC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701" y="759124"/>
            <a:ext cx="4903463" cy="612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Google Shape;107;p3">
            <a:extLst>
              <a:ext uri="{FF2B5EF4-FFF2-40B4-BE49-F238E27FC236}">
                <a16:creationId xmlns:a16="http://schemas.microsoft.com/office/drawing/2014/main" id="{11B18465-C098-BE77-E105-57864413218F}"/>
              </a:ext>
            </a:extLst>
          </p:cNvPr>
          <p:cNvSpPr txBox="1"/>
          <p:nvPr/>
        </p:nvSpPr>
        <p:spPr>
          <a:xfrm>
            <a:off x="1253045" y="72243"/>
            <a:ext cx="1192920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ontserrat"/>
                <a:cs typeface="Calibri Light" panose="020F0302020204030204" pitchFamily="34" charset="0"/>
                <a:sym typeface="Montserrat"/>
              </a:rPr>
              <a:t>Примеры решения воспитательных задач</a:t>
            </a:r>
            <a:endParaRPr sz="3200" b="1" dirty="0">
              <a:solidFill>
                <a:srgbClr val="F249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Montserrat"/>
              <a:cs typeface="Calibri Light" panose="020F030202020403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910346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5BAFB3-A564-4E3D-8D55-A335CE69E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15" name="Google Shape;107;p3">
            <a:extLst>
              <a:ext uri="{FF2B5EF4-FFF2-40B4-BE49-F238E27FC236}">
                <a16:creationId xmlns:a16="http://schemas.microsoft.com/office/drawing/2014/main" id="{64FB65F1-0ACD-4151-B316-D4834D632FB5}"/>
              </a:ext>
            </a:extLst>
          </p:cNvPr>
          <p:cNvSpPr txBox="1"/>
          <p:nvPr/>
        </p:nvSpPr>
        <p:spPr>
          <a:xfrm>
            <a:off x="219919" y="380042"/>
            <a:ext cx="1129981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ea typeface="Montserrat"/>
                <a:cs typeface="Calibri Light" panose="020F0302020204030204" pitchFamily="34" charset="0"/>
                <a:sym typeface="Montserrat"/>
              </a:rPr>
              <a:t>Наши помощники: методика математического развития</a:t>
            </a:r>
            <a:endParaRPr sz="3200" b="1" dirty="0">
              <a:solidFill>
                <a:srgbClr val="F2493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Montserrat"/>
              <a:cs typeface="Calibri Light" panose="020F0302020204030204" pitchFamily="34" charset="0"/>
              <a:sym typeface="Montserra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DD81021-06C1-4F6C-8CDF-A836AFB13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919" y="3628334"/>
            <a:ext cx="3618572" cy="17340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31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31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31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31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31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667" b="1" dirty="0">
                <a:solidFill>
                  <a:srgbClr val="002060"/>
                </a:solidFill>
                <a:latin typeface="+mn-lt"/>
              </a:rPr>
              <a:t>Авторская мастерская Е.Е. Кочемасовой </a:t>
            </a:r>
            <a:r>
              <a:rPr lang="en-US" altLang="ru-RU" sz="2667" b="1" dirty="0">
                <a:solidFill>
                  <a:srgbClr val="0563C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https://lbz.ru/metodist/authors/doshk/</a:t>
            </a:r>
            <a:r>
              <a:rPr lang="ru-RU" altLang="ru-RU" sz="2667" b="1" dirty="0">
                <a:solidFill>
                  <a:srgbClr val="0563C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11</a:t>
            </a:r>
            <a:r>
              <a:rPr lang="en-US" altLang="ru-RU" sz="2667" b="1" dirty="0">
                <a:solidFill>
                  <a:srgbClr val="0033CC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ru-RU" altLang="ru-RU" sz="2667" b="1" dirty="0">
                <a:solidFill>
                  <a:srgbClr val="0033CC"/>
                </a:solidFill>
                <a:latin typeface="+mn-lt"/>
              </a:rPr>
              <a:t>  </a:t>
            </a:r>
            <a:r>
              <a:rPr lang="en-US" altLang="ru-RU" sz="2667" b="1" dirty="0">
                <a:solidFill>
                  <a:srgbClr val="0033CC"/>
                </a:solidFill>
                <a:latin typeface="+mn-lt"/>
              </a:rPr>
              <a:t> </a:t>
            </a:r>
            <a:endParaRPr lang="ru-RU" altLang="ru-RU" sz="2667" b="1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25" name="Прямоугольник 7">
            <a:extLst>
              <a:ext uri="{FF2B5EF4-FFF2-40B4-BE49-F238E27FC236}">
                <a16:creationId xmlns:a16="http://schemas.microsoft.com/office/drawing/2014/main" id="{C03D4CE6-4A68-4994-A5CE-5C46B798A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758" y="5330363"/>
            <a:ext cx="4966872" cy="14311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31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31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31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31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31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FontTx/>
              <a:buNone/>
            </a:pPr>
            <a:r>
              <a:rPr lang="en-US" altLang="ru-RU" sz="2900" b="1" dirty="0">
                <a:solidFill>
                  <a:srgbClr val="0033CC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https://shop.prosv.ru/</a:t>
            </a:r>
            <a:endParaRPr lang="ru-RU" altLang="ru-RU" sz="2900" b="1" dirty="0">
              <a:solidFill>
                <a:srgbClr val="0033CC"/>
              </a:solidFill>
              <a:latin typeface="+mn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>
              <a:spcBef>
                <a:spcPts val="0"/>
              </a:spcBef>
              <a:buFontTx/>
              <a:buNone/>
            </a:pPr>
            <a:r>
              <a:rPr lang="en-US" altLang="ru-RU" sz="2900" b="1" dirty="0">
                <a:solidFill>
                  <a:srgbClr val="0033CC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www.Labirint.ru</a:t>
            </a:r>
            <a:endParaRPr lang="ru-RU" altLang="ru-RU" sz="2900" b="1" dirty="0">
              <a:solidFill>
                <a:srgbClr val="0033CC"/>
              </a:solidFill>
              <a:latin typeface="+mn-lt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2900" b="1" u="sng" dirty="0">
                <a:solidFill>
                  <a:srgbClr val="0033CC"/>
                </a:solidFill>
                <a:latin typeface="+mn-lt"/>
              </a:rPr>
              <a:t>https://sbooks.ru/</a:t>
            </a:r>
            <a:r>
              <a:rPr lang="ru-RU" sz="2900" b="1" u="sng" dirty="0">
                <a:solidFill>
                  <a:srgbClr val="0033CC"/>
                </a:solidFill>
                <a:latin typeface="+mn-lt"/>
              </a:rPr>
              <a:t> </a:t>
            </a:r>
            <a:endParaRPr lang="ru-RU" sz="2900" dirty="0">
              <a:solidFill>
                <a:srgbClr val="0033CC"/>
              </a:solidFill>
              <a:latin typeface="+mn-lt"/>
            </a:endParaRPr>
          </a:p>
        </p:txBody>
      </p:sp>
      <p:sp>
        <p:nvSpPr>
          <p:cNvPr id="21" name="Прямоугольник 7">
            <a:extLst>
              <a:ext uri="{FF2B5EF4-FFF2-40B4-BE49-F238E27FC236}">
                <a16:creationId xmlns:a16="http://schemas.microsoft.com/office/drawing/2014/main" id="{C03D4CE6-4A68-4994-A5CE-5C46B798A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99" y="5781705"/>
            <a:ext cx="4098717" cy="543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defTabSz="63182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318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31825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31825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31825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318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933" b="1" dirty="0">
                <a:solidFill>
                  <a:srgbClr val="002060"/>
                </a:solidFill>
                <a:latin typeface="+mn-lt"/>
              </a:rPr>
              <a:t>Интернет-магазины: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3947780" y="3108861"/>
            <a:ext cx="8134207" cy="2268000"/>
            <a:chOff x="3959834" y="2935730"/>
            <a:chExt cx="8134207" cy="2268000"/>
          </a:xfrm>
        </p:grpSpPr>
        <p:pic>
          <p:nvPicPr>
            <p:cNvPr id="2" name="Рисунок 1"/>
            <p:cNvPicPr preferRelativeResize="0"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3705" y="2935730"/>
              <a:ext cx="1692000" cy="2268000"/>
            </a:xfrm>
            <a:prstGeom prst="rect">
              <a:avLst/>
            </a:prstGeom>
          </p:spPr>
        </p:pic>
        <p:pic>
          <p:nvPicPr>
            <p:cNvPr id="3" name="Рисунок 2"/>
            <p:cNvPicPr preferRelativeResize="0"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6221" y="2935730"/>
              <a:ext cx="1692000" cy="2268000"/>
            </a:xfrm>
            <a:prstGeom prst="rect">
              <a:avLst/>
            </a:prstGeom>
          </p:spPr>
        </p:pic>
        <p:pic>
          <p:nvPicPr>
            <p:cNvPr id="22" name="Рисунок 21"/>
            <p:cNvPicPr preferRelativeResize="0"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2041" y="2935730"/>
              <a:ext cx="1692000" cy="2268000"/>
            </a:xfrm>
            <a:prstGeom prst="rect">
              <a:avLst/>
            </a:prstGeom>
          </p:spPr>
        </p:pic>
        <p:pic>
          <p:nvPicPr>
            <p:cNvPr id="23" name="Рисунок 22"/>
            <p:cNvPicPr preferRelativeResize="0">
              <a:picLocks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834" y="2935730"/>
              <a:ext cx="1692000" cy="2268000"/>
            </a:xfrm>
            <a:prstGeom prst="rect">
              <a:avLst/>
            </a:prstGeom>
          </p:spPr>
        </p:pic>
        <p:pic>
          <p:nvPicPr>
            <p:cNvPr id="24" name="Рисунок 23"/>
            <p:cNvPicPr preferRelativeResize="0"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7369" y="2935730"/>
              <a:ext cx="1692000" cy="2268000"/>
            </a:xfrm>
            <a:prstGeom prst="rect">
              <a:avLst/>
            </a:prstGeom>
          </p:spPr>
        </p:pic>
      </p:grpSp>
      <p:grpSp>
        <p:nvGrpSpPr>
          <p:cNvPr id="35" name="Группа 34"/>
          <p:cNvGrpSpPr/>
          <p:nvPr/>
        </p:nvGrpSpPr>
        <p:grpSpPr>
          <a:xfrm>
            <a:off x="6052109" y="900110"/>
            <a:ext cx="5813929" cy="2196001"/>
            <a:chOff x="6047423" y="802464"/>
            <a:chExt cx="5813929" cy="2196001"/>
          </a:xfrm>
        </p:grpSpPr>
        <p:pic>
          <p:nvPicPr>
            <p:cNvPr id="30" name="Рисунок 29"/>
            <p:cNvPicPr preferRelativeResize="0">
              <a:picLocks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7423" y="802464"/>
              <a:ext cx="1404000" cy="2196000"/>
            </a:xfrm>
            <a:prstGeom prst="rect">
              <a:avLst/>
            </a:prstGeom>
          </p:spPr>
        </p:pic>
        <p:pic>
          <p:nvPicPr>
            <p:cNvPr id="31" name="Рисунок 30"/>
            <p:cNvPicPr preferRelativeResize="0"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6663" y="802465"/>
              <a:ext cx="1404000" cy="2196000"/>
            </a:xfrm>
            <a:prstGeom prst="rect">
              <a:avLst/>
            </a:prstGeom>
          </p:spPr>
        </p:pic>
        <p:pic>
          <p:nvPicPr>
            <p:cNvPr id="32" name="Рисунок 31"/>
            <p:cNvPicPr preferRelativeResize="0">
              <a:picLocks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6256" y="802465"/>
              <a:ext cx="1404000" cy="2196000"/>
            </a:xfrm>
            <a:prstGeom prst="rect">
              <a:avLst/>
            </a:prstGeom>
          </p:spPr>
        </p:pic>
        <p:pic>
          <p:nvPicPr>
            <p:cNvPr id="34" name="Рисунок 33"/>
            <p:cNvPicPr preferRelativeResize="0"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57352" y="802465"/>
              <a:ext cx="1404000" cy="2196000"/>
            </a:xfrm>
            <a:prstGeom prst="rect">
              <a:avLst/>
            </a:prstGeom>
          </p:spPr>
        </p:pic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50483A-9044-73E8-EFB6-2DAAE798E8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324854" y="946786"/>
            <a:ext cx="2037106" cy="234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AE47E5-1413-228A-CD22-71441A5483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71249" y="958175"/>
            <a:ext cx="228978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9824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0A3C49-02E6-4E26-988C-A7058BF5A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C155F2FF-6A6C-F18A-BDA6-258C4BA94109}"/>
              </a:ext>
            </a:extLst>
          </p:cNvPr>
          <p:cNvSpPr txBox="1">
            <a:spLocks/>
          </p:cNvSpPr>
          <p:nvPr/>
        </p:nvSpPr>
        <p:spPr>
          <a:xfrm>
            <a:off x="2192075" y="2759006"/>
            <a:ext cx="8256917" cy="742360"/>
          </a:xfrm>
          <a:prstGeom prst="rect">
            <a:avLst/>
          </a:prstGeom>
        </p:spPr>
        <p:txBody>
          <a:bodyPr vert="horz" lIns="109728" tIns="54864" rIns="109728" bIns="54864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800" b="1" dirty="0">
                <a:solidFill>
                  <a:srgbClr val="C00000"/>
                </a:solidFill>
                <a:cs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887472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BE720B-E331-4AC1-A839-EB5E6793B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4E374F-0C0D-7C5D-3A34-18E91F9D9D1B}"/>
              </a:ext>
            </a:extLst>
          </p:cNvPr>
          <p:cNvSpPr txBox="1">
            <a:spLocks/>
          </p:cNvSpPr>
          <p:nvPr/>
        </p:nvSpPr>
        <p:spPr>
          <a:xfrm>
            <a:off x="461639" y="479229"/>
            <a:ext cx="10749266" cy="116306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</a:rPr>
              <a:t>Право ДОО на выбор методик для реализации обязательной части ООП (ФОП)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105FD36-C8E9-E3AA-366E-5CC27389FCFC}"/>
              </a:ext>
            </a:extLst>
          </p:cNvPr>
          <p:cNvSpPr/>
          <p:nvPr/>
        </p:nvSpPr>
        <p:spPr>
          <a:xfrm>
            <a:off x="324927" y="1460938"/>
            <a:ext cx="10885978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1900" b="1" dirty="0">
                <a:solidFill>
                  <a:srgbClr val="C00000"/>
                </a:solidFill>
                <a:ea typeface="Courier New" panose="02070309020205020404" pitchFamily="49" charset="0"/>
              </a:rPr>
              <a:t>I. </a:t>
            </a:r>
            <a:r>
              <a:rPr lang="ru-RU" sz="1900" b="1" dirty="0">
                <a:solidFill>
                  <a:srgbClr val="C00000"/>
                </a:solidFill>
                <a:ea typeface="Courier New" panose="02070309020205020404" pitchFamily="49" charset="0"/>
              </a:rPr>
              <a:t>Федеральный закон от 29 декабря 2012 г. № 273-ФЗ «Об образовании в Российской Федерации»</a:t>
            </a:r>
          </a:p>
          <a:p>
            <a:pPr algn="just">
              <a:lnSpc>
                <a:spcPct val="90000"/>
              </a:lnSpc>
            </a:pPr>
            <a:r>
              <a:rPr lang="ru-RU" sz="1900" b="1" i="1" dirty="0">
                <a:solidFill>
                  <a:schemeClr val="accent5">
                    <a:lumMod val="75000"/>
                  </a:schemeClr>
                </a:solidFill>
              </a:rPr>
              <a:t>Статья 28. Компетенции, права, обязанности и ответственность образовательной организации</a:t>
            </a:r>
          </a:p>
          <a:p>
            <a:pPr algn="just">
              <a:lnSpc>
                <a:spcPct val="90000"/>
              </a:lnSpc>
            </a:pPr>
            <a:r>
              <a:rPr lang="ru-RU" sz="1900" b="1" i="0" dirty="0">
                <a:solidFill>
                  <a:srgbClr val="000000"/>
                </a:solidFill>
              </a:rPr>
              <a:t>2. Образовательные организации при реализации образовательных программ свободны в определении </a:t>
            </a:r>
            <a:r>
              <a:rPr lang="ru-RU" sz="1900" b="1" i="0" dirty="0">
                <a:solidFill>
                  <a:srgbClr val="C00000"/>
                </a:solidFill>
              </a:rPr>
              <a:t>содержания образования</a:t>
            </a:r>
            <a:r>
              <a:rPr lang="ru-RU" sz="1900" b="1" i="0" dirty="0">
                <a:solidFill>
                  <a:srgbClr val="000000"/>
                </a:solidFill>
              </a:rPr>
              <a:t>, выборе </a:t>
            </a:r>
            <a:r>
              <a:rPr lang="ru-RU" sz="1900" b="1" i="0" dirty="0">
                <a:solidFill>
                  <a:srgbClr val="3333FF"/>
                </a:solidFill>
              </a:rPr>
              <a:t>образовательных технологий, а также в выборе учебно-методического обеспечения</a:t>
            </a:r>
            <a:r>
              <a:rPr lang="ru-RU" sz="1900" b="1" i="0" dirty="0">
                <a:solidFill>
                  <a:srgbClr val="000000"/>
                </a:solidFill>
              </a:rPr>
              <a:t>, если иное не установлено настоящим Федеральным законом</a:t>
            </a:r>
            <a:endParaRPr lang="ru-RU" sz="19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D56070-BD1B-1D06-EC5C-192D56D9B9F2}"/>
              </a:ext>
            </a:extLst>
          </p:cNvPr>
          <p:cNvSpPr/>
          <p:nvPr/>
        </p:nvSpPr>
        <p:spPr>
          <a:xfrm>
            <a:off x="324927" y="3269931"/>
            <a:ext cx="10885978" cy="1825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1900" b="1" dirty="0">
                <a:solidFill>
                  <a:srgbClr val="C00000"/>
                </a:solidFill>
                <a:ea typeface="Courier New" panose="02070309020205020404" pitchFamily="49" charset="0"/>
              </a:rPr>
              <a:t>II. </a:t>
            </a:r>
            <a:r>
              <a:rPr lang="ru-RU" sz="1900" b="1" dirty="0">
                <a:solidFill>
                  <a:srgbClr val="C00000"/>
                </a:solidFill>
                <a:ea typeface="Courier New" panose="02070309020205020404" pitchFamily="49" charset="0"/>
              </a:rPr>
              <a:t>Федеральный государственный образовательный стандарт дошкольного образования</a:t>
            </a:r>
          </a:p>
          <a:p>
            <a:pPr algn="just">
              <a:lnSpc>
                <a:spcPct val="90000"/>
              </a:lnSpc>
              <a:spcBef>
                <a:spcPts val="1200"/>
              </a:spcBef>
            </a:pPr>
            <a:r>
              <a:rPr lang="ru-RU" sz="1900" b="1" dirty="0">
                <a:ea typeface="Times New Roman" panose="02020603050405020304" pitchFamily="18" charset="0"/>
              </a:rPr>
              <a:t>2.11.2. Содержательный раздел Программы должен включать:</a:t>
            </a:r>
          </a:p>
          <a:p>
            <a:pPr algn="just">
              <a:lnSpc>
                <a:spcPct val="90000"/>
              </a:lnSpc>
            </a:pPr>
            <a:r>
              <a:rPr lang="ru-RU" sz="1900" b="1" dirty="0">
                <a:ea typeface="Times New Roman" panose="02020603050405020304" pitchFamily="18" charset="0"/>
              </a:rPr>
              <a:t>а) описание образовательной деятельности в соответствии с направлениями развития ребенка, представленными в пяти образовательных областях, федеральной программой и </a:t>
            </a:r>
            <a:r>
              <a:rPr lang="ru-RU" sz="1900" b="1" dirty="0">
                <a:solidFill>
                  <a:srgbClr val="C00000"/>
                </a:solidFill>
                <a:ea typeface="Times New Roman" panose="02020603050405020304" pitchFamily="18" charset="0"/>
              </a:rPr>
              <a:t>с </a:t>
            </a:r>
            <a:r>
              <a:rPr lang="ru-RU" sz="1900" b="1" dirty="0">
                <a:solidFill>
                  <a:schemeClr val="bg1"/>
                </a:solidFill>
                <a:ea typeface="Times New Roman" panose="02020603050405020304" pitchFamily="18" charset="0"/>
              </a:rPr>
              <a:t>учетом </a:t>
            </a:r>
            <a:r>
              <a:rPr lang="ru-RU" sz="1900" b="1" dirty="0">
                <a:solidFill>
                  <a:srgbClr val="C00000"/>
                </a:solidFill>
                <a:ea typeface="Times New Roman" panose="02020603050405020304" pitchFamily="18" charset="0"/>
              </a:rPr>
              <a:t>используемых методических пособий, обеспечивающих реализацию данного содер</a:t>
            </a:r>
            <a:r>
              <a:rPr lang="ru-RU" sz="1900" b="1" dirty="0">
                <a:solidFill>
                  <a:schemeClr val="bg1"/>
                </a:solidFill>
                <a:ea typeface="Times New Roman" panose="02020603050405020304" pitchFamily="18" charset="0"/>
              </a:rPr>
              <a:t>жания</a:t>
            </a:r>
          </a:p>
          <a:p>
            <a:pPr algn="just">
              <a:lnSpc>
                <a:spcPct val="90000"/>
              </a:lnSpc>
            </a:pPr>
            <a:endParaRPr lang="ru-RU" sz="19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ABF49FE-9CD8-C1A3-8E15-31018933FAA4}"/>
              </a:ext>
            </a:extLst>
          </p:cNvPr>
          <p:cNvSpPr/>
          <p:nvPr/>
        </p:nvSpPr>
        <p:spPr>
          <a:xfrm>
            <a:off x="324927" y="5051456"/>
            <a:ext cx="10885978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sz="1900" b="1" dirty="0">
                <a:solidFill>
                  <a:srgbClr val="C00000"/>
                </a:solidFill>
                <a:ea typeface="Courier New" panose="02070309020205020404" pitchFamily="49" charset="0"/>
              </a:rPr>
              <a:t>III. </a:t>
            </a:r>
            <a:r>
              <a:rPr lang="ru-RU" sz="1900" b="1" dirty="0">
                <a:solidFill>
                  <a:srgbClr val="C00000"/>
                </a:solidFill>
                <a:ea typeface="Courier New" panose="02070309020205020404" pitchFamily="49" charset="0"/>
              </a:rPr>
              <a:t>Федеральная образовательная программа дошкольного образования</a:t>
            </a:r>
          </a:p>
          <a:p>
            <a:pPr algn="just">
              <a:lnSpc>
                <a:spcPct val="90000"/>
              </a:lnSpc>
            </a:pPr>
            <a:r>
              <a:rPr lang="ru-RU" sz="1900" b="1" u="none" strike="noStrike" spc="0" dirty="0">
                <a:ea typeface="Times New Roman" panose="02020603050405020304" pitchFamily="18" charset="0"/>
                <a:cs typeface="Times New Roman" panose="02020603050405020304" pitchFamily="18" charset="0"/>
              </a:rPr>
              <a:t>23.4. Формы, способы, методы и средства реализации Федеральной программы </a:t>
            </a:r>
            <a:r>
              <a:rPr lang="ru-RU" sz="1900" b="1" u="none" strike="noStrike" spc="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педагог определяет самостоятельно</a:t>
            </a:r>
            <a:r>
              <a:rPr lang="ru-RU" sz="1900" b="1" u="none" strike="noStrike" spc="0" dirty="0">
                <a:ea typeface="Times New Roman" panose="02020603050405020304" pitchFamily="18" charset="0"/>
                <a:cs typeface="Times New Roman" panose="02020603050405020304" pitchFamily="18" charset="0"/>
              </a:rPr>
              <a:t> в соответствии с задачами воспитания и обучения, </a:t>
            </a:r>
            <a:r>
              <a:rPr lang="ru-RU" sz="1900" b="1" u="none" strike="noStrike" spc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возрастными</a:t>
            </a:r>
            <a:r>
              <a:rPr lang="ru-RU" sz="1900" b="1" u="none" strike="noStrike" spc="0" dirty="0">
                <a:ea typeface="Times New Roman" panose="02020603050405020304" pitchFamily="18" charset="0"/>
                <a:cs typeface="Times New Roman" panose="02020603050405020304" pitchFamily="18" charset="0"/>
              </a:rPr>
              <a:t> и индивидуальными особенностями детей, спецификой их образовательны</a:t>
            </a:r>
            <a:r>
              <a:rPr lang="ru-RU" sz="1900" b="1" u="none" strike="noStrike" spc="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х потребностей </a:t>
            </a:r>
            <a:r>
              <a:rPr lang="ru-RU" sz="1900" b="1" u="none" strike="noStrike" spc="0" dirty="0">
                <a:ea typeface="Times New Roman" panose="02020603050405020304" pitchFamily="18" charset="0"/>
                <a:cs typeface="Times New Roman" panose="02020603050405020304" pitchFamily="18" charset="0"/>
              </a:rPr>
              <a:t>и интересов. Существенное значение имеют </a:t>
            </a:r>
            <a:r>
              <a:rPr lang="ru-RU" sz="1900" b="1" u="none" strike="noStrike" spc="0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сформировавшиеся у педагога практики воспитания и обучения детей</a:t>
            </a:r>
            <a:endParaRPr lang="ru-RU" sz="19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46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9F92CF-8352-4B60-B50E-703B9973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1065315-0BBA-52EC-B929-29ADA620D782}"/>
              </a:ext>
            </a:extLst>
          </p:cNvPr>
          <p:cNvSpPr txBox="1">
            <a:spLocks/>
          </p:cNvSpPr>
          <p:nvPr/>
        </p:nvSpPr>
        <p:spPr>
          <a:xfrm>
            <a:off x="1202218" y="472215"/>
            <a:ext cx="9641239" cy="676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Отбор методик и технологий: чек-листы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B0D3F9-DE2E-C479-AB75-3EF7C24E74D6}"/>
              </a:ext>
            </a:extLst>
          </p:cNvPr>
          <p:cNvSpPr txBox="1"/>
          <p:nvPr/>
        </p:nvSpPr>
        <p:spPr>
          <a:xfrm>
            <a:off x="492368" y="1215598"/>
            <a:ext cx="10631352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Чек-лист «Возможность достижения планируемых результатов ФОП дошкольного образования с помощью линейки методических и развивающих пособий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Чек-лист «Возможность решения задач ФОП дошкольного образования в образовательной области «Социально-коммуникативное развитие» с помощью линейки методических и развивающих пособий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Чек-лист «Возможность решения задач ФОП дошкольного образования в образовательной области «Познавательное развитие» с помощью линейки методических и развивающих пособий </a:t>
            </a:r>
            <a:endParaRPr lang="ru-RU" sz="2000" b="1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Чек-лист «Возможность решения задач ФОП дошкольного образования в образовательной области «Речевое развитие» с помощью линейки методических и развивающих пособий </a:t>
            </a:r>
            <a:endParaRPr lang="ru-RU" sz="2000" b="1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Чек-лист «Возможность решения задач ФОП дошкольного образования </a:t>
            </a:r>
            <a:r>
              <a:rPr lang="ru-RU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образовательной области «Художественно-эстетическое развитие» с помощью л</a:t>
            </a:r>
            <a:r>
              <a:rPr lang="ru-RU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инейки </a:t>
            </a: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методических и развивающих пособий </a:t>
            </a:r>
            <a:endParaRPr lang="ru-RU" sz="2000" b="1" dirty="0"/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Чек-лист «Возможность решения задач ФОП дошкольного обр</a:t>
            </a:r>
            <a:r>
              <a:rPr lang="ru-RU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азования</a:t>
            </a: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образовательной области «Физическое развитие» с помощью линейк</a:t>
            </a:r>
            <a:r>
              <a:rPr lang="ru-RU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методическ</a:t>
            </a:r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их и развивающих пособий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3953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A69850-F49F-4231-9976-0D1138D43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"/>
            <a:ext cx="12192000" cy="6846785"/>
          </a:xfrm>
          <a:prstGeom prst="rect">
            <a:avLst/>
          </a:prstGeom>
        </p:spPr>
      </p:pic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6861083"/>
              </p:ext>
            </p:extLst>
          </p:nvPr>
        </p:nvGraphicFramePr>
        <p:xfrm>
          <a:off x="506910" y="1352412"/>
          <a:ext cx="10972800" cy="51212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94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43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8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87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dirty="0">
                        <a:latin typeface="+mn-lt"/>
                      </a:endParaRPr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/>
                        <a:t>Конструктор частей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/>
                        <a:t>№ Пп</a:t>
                      </a:r>
                      <a:endParaRPr lang="ru-RU" sz="2000" dirty="0"/>
                    </a:p>
                    <a:p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Обязательная часть. </a:t>
                      </a:r>
                      <a:r>
                        <a:rPr lang="ru-RU" sz="2000" b="1" dirty="0">
                          <a:solidFill>
                            <a:srgbClr val="0028A8"/>
                          </a:solidFill>
                        </a:rPr>
                        <a:t>ФОП</a:t>
                      </a:r>
                      <a:endParaRPr lang="ru-RU" sz="2000" b="1" dirty="0">
                        <a:solidFill>
                          <a:srgbClr val="0028A8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SzPts val="1200"/>
                        <a:buFont typeface="Times New Roman"/>
                        <a:buNone/>
                      </a:pPr>
                      <a:r>
                        <a:rPr lang="ru-RU" sz="2000" b="1" dirty="0"/>
                        <a:t>Часть, формируемая участниками образовательных отношений</a:t>
                      </a:r>
                      <a:endParaRPr lang="ru-RU" sz="20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6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/>
                        <a:t>1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Пояснительная записка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000" dirty="0"/>
                        <a:t>цели, задачи, принципы формирования программы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kumimoji="0" lang="ru-RU" sz="20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задачи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61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2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Планируемые результаты реализации программы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000" dirty="0"/>
                        <a:t>планируемые результаты освоения программы в младенческом, раннем, дошкольном возрастах, а также на этапе завершения освоения программы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+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41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3</a:t>
                      </a:r>
                      <a:endParaRPr lang="ru-RU" sz="2000" dirty="0">
                        <a:latin typeface="+mn-lt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</a:rPr>
                        <a:t>Педагогическая диагностика достижения планируемых результатов</a:t>
                      </a:r>
                      <a:endParaRPr kumimoji="0" lang="ru-RU" sz="2400" b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2000" dirty="0"/>
                        <a:t>подходы к педагогической диагностике достижения планируемых результатов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?</a:t>
                      </a:r>
                    </a:p>
                    <a:p>
                      <a:pPr marL="342900" lvl="0" indent="-342900" algn="ctr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2000" dirty="0"/>
                        <a:t>специальные</a:t>
                      </a:r>
                      <a:endParaRPr lang="ru-RU" sz="2000" dirty="0">
                        <a:latin typeface="+mn-lt"/>
                        <a:cs typeface="Times New Roman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604426273"/>
                  </a:ext>
                </a:extLst>
              </a:tr>
            </a:tbl>
          </a:graphicData>
        </a:graphic>
      </p:graphicFrame>
      <p:sp>
        <p:nvSpPr>
          <p:cNvPr id="70683" name="Заголовок 2"/>
          <p:cNvSpPr>
            <a:spLocks noGrp="1"/>
          </p:cNvSpPr>
          <p:nvPr>
            <p:ph type="title"/>
          </p:nvPr>
        </p:nvSpPr>
        <p:spPr>
          <a:xfrm>
            <a:off x="347112" y="345937"/>
            <a:ext cx="10515600" cy="1006475"/>
          </a:xfrm>
          <a:noFill/>
          <a:ln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ru-RU" altLang="ru-RU" sz="3600" b="1" dirty="0">
                <a:solidFill>
                  <a:srgbClr val="F2493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Архитектура целевого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3201994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L45Bs_49czdZE6X9rW1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37679</TotalTime>
  <Words>5357</Words>
  <Application>Microsoft Office PowerPoint</Application>
  <PresentationFormat>Широкоэкранный</PresentationFormat>
  <Paragraphs>594</Paragraphs>
  <Slides>62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74" baseType="lpstr">
      <vt:lpstr>Arial</vt:lpstr>
      <vt:lpstr>Calibri</vt:lpstr>
      <vt:lpstr>Calibri Light</vt:lpstr>
      <vt:lpstr>Impact</vt:lpstr>
      <vt:lpstr>Times New Roman</vt:lpstr>
      <vt:lpstr>Trebuchet MS</vt:lpstr>
      <vt:lpstr>Verdana</vt:lpstr>
      <vt:lpstr>Wingdings</vt:lpstr>
      <vt:lpstr>2_Тема Office</vt:lpstr>
      <vt:lpstr>Специальное оформление</vt:lpstr>
      <vt:lpstr>Office Theme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Архитектура целевого раздела</vt:lpstr>
      <vt:lpstr>Трансформация целевых установок</vt:lpstr>
      <vt:lpstr>Планируемые результаты и их диагностика</vt:lpstr>
      <vt:lpstr>Архитектура содержательного раздела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Федеральный инновационный проект</vt:lpstr>
      <vt:lpstr>Архитектура содержательного раздела</vt:lpstr>
      <vt:lpstr>24. Особенности образовательной деятельности разных видов и культурных практик</vt:lpstr>
      <vt:lpstr>24.2. Образовательная деятельность организуется как совместная деятельность педагога и детей, самостоятельная деятельность детей ..Педагог может выбрать один или несколько вариантов совместной деятельности:</vt:lpstr>
      <vt:lpstr>Архитектура содержательного раздела</vt:lpstr>
      <vt:lpstr>Технология поддержки детской инициативы</vt:lpstr>
      <vt:lpstr>Способы поддержки детской инициативы в речевом развитии</vt:lpstr>
      <vt:lpstr>Способы поддержки детской инициативы в речевом развитии</vt:lpstr>
      <vt:lpstr>Создание условий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Архитектура содержательного раздела</vt:lpstr>
      <vt:lpstr>Презентация PowerPoint</vt:lpstr>
      <vt:lpstr>Презентация PowerPoint</vt:lpstr>
      <vt:lpstr>Приоритетные направления воспитания (273–ФЗ)</vt:lpstr>
      <vt:lpstr>Приоритетные направления воспитания в примерной рабочей программе воспитания (2021)</vt:lpstr>
      <vt:lpstr>Приоритетные направления воспитания в федеральной рабочей программе воспитания (ФОП)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Компоненты воспитания</vt:lpstr>
      <vt:lpstr>Презентация PowerPoint</vt:lpstr>
      <vt:lpstr>Архитектура организационного раздела</vt:lpstr>
      <vt:lpstr>Универсальная методика для решения воспитательных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Горбунова Татьяна Александровна</dc:creator>
  <cp:lastModifiedBy>нехакерман</cp:lastModifiedBy>
  <cp:revision>524</cp:revision>
  <cp:lastPrinted>2020-08-10T08:43:29Z</cp:lastPrinted>
  <dcterms:created xsi:type="dcterms:W3CDTF">2020-03-10T06:45:47Z</dcterms:created>
  <dcterms:modified xsi:type="dcterms:W3CDTF">2023-04-24T10:10:21Z</dcterms:modified>
</cp:coreProperties>
</file>