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/>
                <a:ea typeface="Calibri"/>
              </a:rPr>
              <a:t>Содержательный раздел </a:t>
            </a:r>
            <a:endParaRPr lang="ru-RU" sz="3600" b="1" dirty="0" smtClean="0">
              <a:latin typeface="Times New Roman"/>
              <a:ea typeface="Calibri"/>
            </a:endParaRPr>
          </a:p>
          <a:p>
            <a:pPr algn="ctr"/>
            <a:r>
              <a:rPr lang="ru-RU" sz="3600" b="1" dirty="0" smtClean="0">
                <a:latin typeface="Times New Roman"/>
                <a:ea typeface="Calibri"/>
              </a:rPr>
              <a:t>обязательной </a:t>
            </a:r>
            <a:r>
              <a:rPr lang="ru-RU" sz="3600" b="1" dirty="0">
                <a:latin typeface="Times New Roman"/>
                <a:ea typeface="Calibri"/>
              </a:rPr>
              <a:t>части Программы и части, формируемой участниками образовательных отношений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756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877" y="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2.6 Особенности взаимодействия педагогического коллектива с семьями воспитанников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ФОП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877" y="1428653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Особое внимание в просветительской деятельности ДОО </a:t>
            </a:r>
            <a:r>
              <a:rPr lang="ru-RU" sz="2400" strike="sngStrike" dirty="0">
                <a:solidFill>
                  <a:srgbClr val="FFFF00"/>
                </a:solidFill>
                <a:latin typeface="Times New Roman"/>
                <a:ea typeface="Times New Roman"/>
              </a:rPr>
              <a:t>должно уделяться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 уделяется повышению уровня компетентности родителей (законных пред­ставителей) в вопросах </a:t>
            </a:r>
            <a:r>
              <a:rPr lang="ru-RU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здоровьесбережения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 ребенка.</a:t>
            </a:r>
            <a:endParaRPr lang="ru-RU" sz="24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437112"/>
            <a:ext cx="876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Вовлекать </a:t>
            </a:r>
            <a:r>
              <a:rPr lang="ru-RU" sz="2400" dirty="0">
                <a:latin typeface="Times New Roman"/>
                <a:ea typeface="Times New Roman"/>
              </a:rPr>
              <a:t>родителей (законных </a:t>
            </a:r>
            <a:r>
              <a:rPr lang="ru-RU" sz="2400" dirty="0" smtClean="0">
                <a:latin typeface="Times New Roman"/>
                <a:ea typeface="Times New Roman"/>
              </a:rPr>
              <a:t>пред­ставителей)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в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</a:rPr>
              <a:t> образовательный  процесс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16530"/>
            <a:ext cx="819125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Привлекать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родителей к организации активного отдыха дошкольников в детском саду, семье и пр.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291" y="3266981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формируемая участниками </a:t>
            </a:r>
          </a:p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4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2.7 Иные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характеристики содержания Программы, наиболее существенные с точки зрения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авторов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2.7.1 Предметно-пространственная развивающая образовательная среда;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2.7.2 Характер взаимодействия со взрослыми;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2.7.3 Характер взаимодействия с другими детьми;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2.7.4 Система отношений ребенка к миру, к другим людям, к себе самому </a:t>
            </a: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(оставляем из прежней программы)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8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2.8 Рабочая программа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воспитания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2.8.1  Целевой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Программы воспитания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2.8.2 Содержательный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Программы воспитания.</a:t>
            </a:r>
            <a:endParaRPr lang="ru-RU" sz="2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2.8.3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Организационный раздел Программы воспитания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ФОП ДО + часть Программы, формируемую участниками образовательных отношений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2.9 Часть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Программы, формируемая участниками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отношений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учитывающая образовательные потребности, интересы и мотивы детей, членов их семей и педагогов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2.9.1 Специфика национальных, социокультурных и иных условий, в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которых осуществляется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образовательная деятельность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2.9.2. Парциальные образовательные программы и формы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2.9.3. Сложившиеся традиции Организации или Группы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0"/>
            <a:ext cx="82089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«Мысли выбирай как цветы. </a:t>
            </a:r>
            <a:endParaRPr lang="ru-RU" sz="3200" b="1" dirty="0" smtClean="0">
              <a:latin typeface="Times New Roman"/>
              <a:ea typeface="Calibri"/>
            </a:endParaRPr>
          </a:p>
          <a:p>
            <a:pPr algn="ctr"/>
            <a:r>
              <a:rPr lang="ru-RU" sz="3200" b="1" dirty="0" smtClean="0">
                <a:latin typeface="Times New Roman"/>
                <a:ea typeface="Calibri"/>
              </a:rPr>
              <a:t>И </a:t>
            </a:r>
            <a:r>
              <a:rPr lang="ru-RU" sz="3200" b="1" dirty="0">
                <a:latin typeface="Times New Roman"/>
                <a:ea typeface="Calibri"/>
              </a:rPr>
              <a:t>выбирай только красивые». </a:t>
            </a:r>
            <a:endParaRPr lang="ru-RU" sz="3200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pPr algn="ctr"/>
            <a:endParaRPr lang="ru-RU" b="1" dirty="0" smtClean="0">
              <a:latin typeface="Times New Roman"/>
              <a:ea typeface="Calibri"/>
            </a:endParaRPr>
          </a:p>
          <a:p>
            <a:endParaRPr lang="ru-RU" b="1" dirty="0">
              <a:latin typeface="Times New Roman"/>
              <a:ea typeface="Calibri"/>
            </a:endParaRPr>
          </a:p>
          <a:p>
            <a:pPr algn="ctr"/>
            <a:r>
              <a:rPr lang="ru-RU" sz="2800" b="1" dirty="0">
                <a:latin typeface="Times New Roman"/>
                <a:ea typeface="Calibri"/>
              </a:rPr>
              <a:t>В</a:t>
            </a:r>
            <a:r>
              <a:rPr lang="ru-RU" sz="2800" b="1" dirty="0" smtClean="0">
                <a:latin typeface="Times New Roman"/>
                <a:ea typeface="Calibri"/>
              </a:rPr>
              <a:t>се </a:t>
            </a:r>
            <a:r>
              <a:rPr lang="ru-RU" sz="2800" b="1" dirty="0">
                <a:latin typeface="Times New Roman"/>
                <a:ea typeface="Calibri"/>
              </a:rPr>
              <a:t>обернется точкой роста, если отнесетесь к проблеме как к вызову, а не как к препятствию. </a:t>
            </a:r>
            <a:endParaRPr lang="ru-RU" sz="2800" dirty="0"/>
          </a:p>
        </p:txBody>
      </p:sp>
      <p:pic>
        <p:nvPicPr>
          <p:cNvPr id="1029" name="Picture 5" descr="C:\Users\Наталья\Desktop\21351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90625"/>
            <a:ext cx="58293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352928" cy="2501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1649095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4000" b="1" i="1" dirty="0">
                <a:latin typeface="Cambria"/>
                <a:ea typeface="Times New Roman"/>
              </a:rPr>
              <a:t>«Даже</a:t>
            </a:r>
            <a:r>
              <a:rPr lang="ru-RU" sz="4000" b="1" i="1" spc="45" dirty="0">
                <a:latin typeface="Cambria"/>
                <a:ea typeface="Times New Roman"/>
              </a:rPr>
              <a:t> </a:t>
            </a:r>
            <a:r>
              <a:rPr lang="ru-RU" sz="4000" b="1" i="1" dirty="0">
                <a:latin typeface="Cambria"/>
                <a:ea typeface="Times New Roman"/>
              </a:rPr>
              <a:t>если…»</a:t>
            </a:r>
            <a:r>
              <a:rPr lang="ru-RU" sz="4000" b="1" i="1" spc="50" dirty="0">
                <a:latin typeface="Cambria"/>
                <a:ea typeface="Times New Roman"/>
              </a:rPr>
              <a:t> </a:t>
            </a:r>
            <a:endParaRPr lang="ru-RU" sz="4000" b="1" i="1" dirty="0">
              <a:latin typeface="Cambria"/>
              <a:ea typeface="Times New Roman"/>
            </a:endParaRPr>
          </a:p>
          <a:p>
            <a:pPr marL="539750" marR="1649095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endParaRPr lang="ru-RU" sz="3600" b="1" i="1" spc="45" dirty="0" smtClean="0">
              <a:latin typeface="Cambria"/>
              <a:ea typeface="Times New Roman"/>
            </a:endParaRPr>
          </a:p>
          <a:p>
            <a:pPr marL="539750" marR="1649095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endParaRPr lang="ru-RU" sz="3600" b="1" i="1" spc="45" dirty="0" smtClean="0">
              <a:latin typeface="Cambria"/>
              <a:ea typeface="Times New Roman"/>
            </a:endParaRPr>
          </a:p>
          <a:p>
            <a:pPr marL="539750" marR="1649095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4000" b="1" i="1" dirty="0" smtClean="0">
                <a:latin typeface="Cambria"/>
                <a:ea typeface="Times New Roman"/>
              </a:rPr>
              <a:t>«</a:t>
            </a:r>
            <a:r>
              <a:rPr lang="ru-RU" sz="4000" b="1" i="1" dirty="0">
                <a:latin typeface="Cambria"/>
                <a:ea typeface="Times New Roman"/>
              </a:rPr>
              <a:t>В</a:t>
            </a:r>
            <a:r>
              <a:rPr lang="ru-RU" sz="4000" b="1" i="1" spc="50" dirty="0">
                <a:latin typeface="Cambria"/>
                <a:ea typeface="Times New Roman"/>
              </a:rPr>
              <a:t> </a:t>
            </a:r>
            <a:r>
              <a:rPr lang="ru-RU" sz="4000" b="1" i="1" dirty="0">
                <a:latin typeface="Cambria"/>
                <a:ea typeface="Times New Roman"/>
              </a:rPr>
              <a:t>любом</a:t>
            </a:r>
            <a:r>
              <a:rPr lang="ru-RU" sz="4000" b="1" i="1" spc="50" dirty="0">
                <a:latin typeface="Cambria"/>
                <a:ea typeface="Times New Roman"/>
              </a:rPr>
              <a:t> </a:t>
            </a:r>
            <a:r>
              <a:rPr lang="ru-RU" sz="4000" b="1" i="1" dirty="0">
                <a:latin typeface="Cambria"/>
                <a:ea typeface="Times New Roman"/>
              </a:rPr>
              <a:t>случае</a:t>
            </a:r>
            <a:r>
              <a:rPr lang="ru-RU" sz="4000" b="1" i="1" dirty="0" smtClean="0">
                <a:latin typeface="Cambria"/>
                <a:ea typeface="Times New Roman"/>
              </a:rPr>
              <a:t>…»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00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96752"/>
            <a:ext cx="700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Приятных всем эмоций!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лья\Desktop\1405601124_smil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308805" cy="24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2.1	Описание образовательной деятельности в соответствии с направлениями развития ребенка, представленными в пяти образовательных областях, федеральной программой и с учетом используемых методических пособий, обеспечивающих реализацию данного </a:t>
            </a:r>
            <a:r>
              <a:rPr lang="ru-RU" sz="2400" b="1" dirty="0" smtClean="0">
                <a:latin typeface="Times New Roman"/>
                <a:ea typeface="Times New Roman"/>
              </a:rPr>
              <a:t>содержания</a:t>
            </a:r>
          </a:p>
          <a:p>
            <a:pPr marL="22225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marL="2222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2.1.1	Социально-коммуникативное развитие</a:t>
            </a:r>
          </a:p>
          <a:p>
            <a:pPr marL="2222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2.1.2	Познавательное развитие</a:t>
            </a:r>
          </a:p>
          <a:p>
            <a:pPr marL="2222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2.1.3	Речевое развитие</a:t>
            </a:r>
          </a:p>
          <a:p>
            <a:pPr marL="2222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2.1.4	Художественно-эстетическое развитие</a:t>
            </a:r>
          </a:p>
          <a:p>
            <a:pPr marL="2222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2.1.5	Физическое развитие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21815" r="15904" b="9813"/>
          <a:stretch/>
        </p:blipFill>
        <p:spPr bwMode="auto">
          <a:xfrm>
            <a:off x="107504" y="1052736"/>
            <a:ext cx="892566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5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ФОП ДО + конкретизируем через что реализуется </a:t>
            </a:r>
            <a:r>
              <a:rPr lang="ru-RU" sz="2800" b="1" i="1" dirty="0" smtClean="0">
                <a:latin typeface="Times New Roman"/>
                <a:ea typeface="Times New Roman"/>
              </a:rPr>
              <a:t>раздел:</a:t>
            </a:r>
          </a:p>
          <a:p>
            <a:pPr marL="22225" algn="just"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</a:endParaRPr>
          </a:p>
          <a:p>
            <a:pPr marL="22225" algn="just">
              <a:spcAft>
                <a:spcPts val="0"/>
              </a:spcAft>
            </a:pPr>
            <a:r>
              <a:rPr lang="ru-RU" i="1" dirty="0" smtClean="0">
                <a:latin typeface="Times New Roman"/>
                <a:ea typeface="Times New Roman"/>
              </a:rPr>
              <a:t>«</a:t>
            </a:r>
            <a:r>
              <a:rPr lang="ru-RU" sz="2000" b="1" i="1" dirty="0">
                <a:latin typeface="Times New Roman"/>
                <a:ea typeface="Times New Roman"/>
              </a:rPr>
              <a:t>Чтение художественной литературы» реализуется </a:t>
            </a:r>
            <a:r>
              <a:rPr lang="ru-RU" sz="2000" b="1" i="1" dirty="0" smtClean="0">
                <a:latin typeface="Times New Roman"/>
                <a:ea typeface="Times New Roman"/>
              </a:rPr>
              <a:t>с детьми </a:t>
            </a:r>
            <a:r>
              <a:rPr lang="ru-RU" sz="2000" b="1" i="1" dirty="0">
                <a:latin typeface="Times New Roman"/>
                <a:ea typeface="Times New Roman"/>
              </a:rPr>
              <a:t>2</a:t>
            </a:r>
            <a:r>
              <a:rPr lang="ru-RU" sz="2000" b="1" i="1" dirty="0" smtClean="0">
                <a:latin typeface="Times New Roman"/>
                <a:ea typeface="Times New Roman"/>
              </a:rPr>
              <a:t>-3 </a:t>
            </a:r>
            <a:r>
              <a:rPr lang="ru-RU" sz="2000" b="1" i="1" dirty="0">
                <a:latin typeface="Times New Roman"/>
                <a:ea typeface="Times New Roman"/>
              </a:rPr>
              <a:t>лет, 3-4 лет, 4-5 </a:t>
            </a:r>
            <a:r>
              <a:rPr lang="ru-RU" sz="2000" b="1" i="1" dirty="0" smtClean="0">
                <a:latin typeface="Times New Roman"/>
                <a:ea typeface="Times New Roman"/>
              </a:rPr>
              <a:t>лет на занятии 1 раз в неделю; с детьми 5-6 </a:t>
            </a:r>
            <a:r>
              <a:rPr lang="ru-RU" sz="2000" b="1" i="1" dirty="0">
                <a:latin typeface="Times New Roman"/>
                <a:ea typeface="Times New Roman"/>
              </a:rPr>
              <a:t>лет, 6-7 лет через занятие 1 раз в </a:t>
            </a:r>
            <a:r>
              <a:rPr lang="ru-RU" sz="2000" b="1" i="1" dirty="0" smtClean="0">
                <a:latin typeface="Times New Roman"/>
                <a:ea typeface="Times New Roman"/>
              </a:rPr>
              <a:t>2 недели.</a:t>
            </a:r>
            <a:endParaRPr lang="ru-RU" sz="2000" b="1" i="1" dirty="0" smtClean="0">
              <a:latin typeface="Times New Roman"/>
              <a:ea typeface="Times New Roman"/>
            </a:endParaRPr>
          </a:p>
          <a:p>
            <a:pPr marL="22225" algn="just"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</a:endParaRPr>
          </a:p>
          <a:p>
            <a:pPr marL="22225"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«Сенсорные эталоны и познавательные действия» - реализуется через занятие «Математические представления» во всех возрастных группах 1 раз в неделю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деятельность»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во всех возрастных группах в совместной деятельности педагога с детьми, другими детьми, самостоятельной деятельности при проведении режимных моментов ежедневно в различных видах детской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205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6" y="548680"/>
            <a:ext cx="299626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Речевое развитие</a:t>
            </a:r>
            <a:endParaRPr kumimoji="0" lang="ru-RU" alt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4292352" y="1700808"/>
            <a:ext cx="216024" cy="1368152"/>
          </a:xfrm>
          <a:prstGeom prst="rightBrace">
            <a:avLst>
              <a:gd name="adj1" fmla="val 5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867" y="1556792"/>
            <a:ext cx="854499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Развитие словаря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66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Звуковая культура речи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66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Грамматический строй речи         развитие речи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66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Связная речь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Интерес к художественной литературе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Подготовка детей к обучению грамоте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(формировать умение вслушиваться в звучание слова,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знакомить детей с терминами «слово», «звук»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практическом плане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1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28092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Задачи и содержание образовательной деятельности по возрастам, а также задачи воспитания и формируемые ценности для каждой образовательной области соответствуют пунктам 18–22 содержательного раздела ФОП ДО 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&lt;ссылка на документ&gt;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45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892" y="112474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2.2 Описание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вариативных форм, способов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ФОП 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</a:t>
            </a:r>
            <a:endParaRPr lang="ru-RU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 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соответствии с </a:t>
            </a:r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индивидуальными особенностями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 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часть Программы, формируемую участниками образовательных отношений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171" y="155679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/>
                <a:ea typeface="Calibri"/>
              </a:rPr>
              <a:t>2.3 Описание </a:t>
            </a:r>
            <a:r>
              <a:rPr lang="ru-RU" sz="3200" b="1" dirty="0">
                <a:latin typeface="Times New Roman"/>
                <a:ea typeface="Calibri"/>
              </a:rPr>
              <a:t>образовательной деятельности по профессиональной коррекции нарушений развития детей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978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2.4 Особенности образовательной деятельности разных видов и культурных практик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2.5 Способы и направления поддержки детской инициативы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856895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«Любая деятельность ребёнка в ДОО </a:t>
            </a:r>
            <a:r>
              <a:rPr lang="ru-RU" sz="2400" i="1" strike="sngStrik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может протекать</a:t>
            </a:r>
            <a:r>
              <a:rPr lang="ru-RU" sz="2400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протекает в форме самостоятельной инициативной деятельности, например</a:t>
            </a:r>
            <a:r>
              <a:rPr lang="ru-RU" sz="2400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...»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400" i="1" dirty="0">
                <a:solidFill>
                  <a:srgbClr val="FFFF00"/>
                </a:solidFill>
                <a:latin typeface="Times New Roman"/>
                <a:ea typeface="Times New Roman"/>
              </a:rPr>
              <a:t>«Для поддержки детской инициативы педагог </a:t>
            </a:r>
            <a:r>
              <a:rPr lang="ru-RU" sz="2400" i="1" strike="sngStrike" dirty="0">
                <a:solidFill>
                  <a:srgbClr val="FFFF00"/>
                </a:solidFill>
                <a:latin typeface="Times New Roman"/>
                <a:ea typeface="Times New Roman"/>
              </a:rPr>
              <a:t>должен учитывать</a:t>
            </a:r>
            <a:r>
              <a:rPr lang="ru-RU" sz="2400" i="1" dirty="0">
                <a:solidFill>
                  <a:srgbClr val="FFFF00"/>
                </a:solidFill>
                <a:latin typeface="Times New Roman"/>
                <a:ea typeface="Times New Roman"/>
              </a:rPr>
              <a:t> учитывает следующие условия…»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52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345</TotalTime>
  <Words>488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19</cp:revision>
  <dcterms:created xsi:type="dcterms:W3CDTF">2023-08-16T07:35:12Z</dcterms:created>
  <dcterms:modified xsi:type="dcterms:W3CDTF">2023-08-17T10:17:47Z</dcterms:modified>
</cp:coreProperties>
</file>