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92" r:id="rId4"/>
    <p:sldId id="290" r:id="rId5"/>
    <p:sldId id="280" r:id="rId6"/>
    <p:sldId id="289" r:id="rId7"/>
    <p:sldId id="281" r:id="rId8"/>
    <p:sldId id="288" r:id="rId9"/>
    <p:sldId id="282" r:id="rId10"/>
    <p:sldId id="283" r:id="rId11"/>
    <p:sldId id="284" r:id="rId12"/>
    <p:sldId id="286" r:id="rId13"/>
    <p:sldId id="285" r:id="rId14"/>
    <p:sldId id="287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770" y="692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ГМО старших воспитателей г. Бузулука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90" y="162880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«Организационный раздел образовательной программы дошкольного образования ДОО </a:t>
            </a:r>
          </a:p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в соответствии с обновлённым ФГОС ДО, новыми федеральными образовательными программами ДО»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852" y="58679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19.08.2023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60707" t="20533" r="6802" b="22053"/>
          <a:stretch/>
        </p:blipFill>
        <p:spPr bwMode="auto">
          <a:xfrm>
            <a:off x="6372200" y="4306456"/>
            <a:ext cx="2398618" cy="2364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4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24936" cy="828010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3.4 </a:t>
            </a:r>
            <a:r>
              <a:rPr lang="ru-RU" sz="2000" b="1" dirty="0" smtClean="0">
                <a:effectLst/>
                <a:latin typeface="+mj-lt"/>
                <a:ea typeface="Calibri"/>
              </a:rPr>
              <a:t>Особенности традиционных событий, праздников, мероприятий</a:t>
            </a:r>
            <a:endParaRPr lang="ru-RU" sz="20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00" y="1484784"/>
            <a:ext cx="7776864" cy="93610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a typeface="Calibri"/>
              </a:rPr>
              <a:t>Разрабатываете </a:t>
            </a:r>
            <a:r>
              <a:rPr lang="ru-RU" dirty="0" smtClean="0">
                <a:ea typeface="Calibri"/>
              </a:rPr>
              <a:t>свои (</a:t>
            </a:r>
            <a:r>
              <a:rPr lang="ru-RU" dirty="0">
                <a:ea typeface="Calibri"/>
              </a:rPr>
              <a:t>можно взять из прежней программы)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12160" y="3767456"/>
            <a:ext cx="2906568" cy="290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3691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формируемой участниками образовательных отношений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360" y="4293096"/>
            <a:ext cx="574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В этой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части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укажите какие </a:t>
            </a:r>
            <a:r>
              <a:rPr lang="ru-RU" sz="2000" b="1" dirty="0" smtClean="0"/>
              <a:t>традиционные события, праздники, мероприятия помогут </a:t>
            </a:r>
            <a:r>
              <a:rPr lang="ru-RU" dirty="0" smtClean="0"/>
              <a:t>в </a:t>
            </a:r>
            <a:r>
              <a:rPr lang="ru-RU" sz="2000" b="1" cap="all" spc="-60" dirty="0" smtClean="0">
                <a:solidFill>
                  <a:srgbClr val="D1282E"/>
                </a:solidFill>
                <a:latin typeface="Arial Black"/>
                <a:ea typeface="Calibri"/>
                <a:cs typeface="+mj-cs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реализации региональных, парциальных программ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или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проектов.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24936" cy="828010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3.5 </a:t>
            </a:r>
            <a:r>
              <a:rPr lang="ru-RU" sz="2000" b="1" dirty="0" smtClean="0">
                <a:effectLst/>
                <a:latin typeface="+mj-lt"/>
                <a:ea typeface="Calibri"/>
                <a:cs typeface="Times New Roman"/>
              </a:rPr>
              <a:t>Особенности организации РППС</a:t>
            </a:r>
            <a:endParaRPr lang="ru-RU" sz="2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20880" cy="13681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a typeface="Calibri"/>
              </a:rPr>
              <a:t>Можно использовать общие формулировки из</a:t>
            </a:r>
            <a:r>
              <a:rPr lang="ru-RU" dirty="0" smtClean="0">
                <a:solidFill>
                  <a:srgbClr val="FF0000"/>
                </a:solidFill>
                <a:ea typeface="Calibri"/>
              </a:rPr>
              <a:t> ФОП ДО, </a:t>
            </a:r>
            <a:r>
              <a:rPr lang="ru-RU" dirty="0" smtClean="0">
                <a:ea typeface="Calibri"/>
              </a:rPr>
              <a:t>чтобы описать особенности организации РППС в вашем детском саду.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552" y="2594626"/>
            <a:ext cx="8046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формируемой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участниками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отношений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912" y="3789040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В этой части обязательно опишите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особенности организации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РППС, которую вы создали для реализации </a:t>
            </a:r>
            <a:r>
              <a:rPr lang="ru-RU" sz="2000" b="1" dirty="0" smtClean="0">
                <a:solidFill>
                  <a:srgbClr val="000000"/>
                </a:solidFill>
              </a:rPr>
              <a:t>парциальных</a:t>
            </a:r>
            <a:r>
              <a:rPr lang="ru-RU" sz="2000" b="1" dirty="0">
                <a:solidFill>
                  <a:srgbClr val="000000"/>
                </a:solidFill>
              </a:rPr>
              <a:t>, региональных программ или </a:t>
            </a:r>
            <a:r>
              <a:rPr lang="ru-RU" sz="2000" b="1" dirty="0" smtClean="0">
                <a:solidFill>
                  <a:srgbClr val="000000"/>
                </a:solidFill>
              </a:rPr>
              <a:t>проектов. Если характеристики повторяются с обязательной частью, то просто сошлитесь на нужный </a:t>
            </a:r>
            <a:r>
              <a:rPr lang="ru-RU" sz="2000" b="1" dirty="0" smtClean="0">
                <a:solidFill>
                  <a:srgbClr val="000000"/>
                </a:solidFill>
              </a:rPr>
              <a:t>пункт.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8832" t="25095" r="4878" b="39544"/>
          <a:stretch/>
        </p:blipFill>
        <p:spPr bwMode="auto">
          <a:xfrm>
            <a:off x="5868144" y="3140968"/>
            <a:ext cx="3083754" cy="2464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7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16824" cy="720080"/>
          </a:xfrm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000" b="1" kern="0" cap="none" spc="0" dirty="0" smtClean="0">
                <a:solidFill>
                  <a:sysClr val="windowText" lastClr="000000"/>
                </a:solidFill>
                <a:ea typeface="Calibri"/>
                <a:cs typeface="Times New Roman"/>
              </a:rPr>
              <a:t>3.6 </a:t>
            </a:r>
            <a:r>
              <a:rPr lang="ru-RU" sz="2000" b="1" cap="none" spc="0" dirty="0">
                <a:solidFill>
                  <a:srgbClr val="000000"/>
                </a:solidFill>
                <a:ea typeface="Calibri"/>
                <a:cs typeface="+mn-cs"/>
              </a:rPr>
              <a:t>Психолого-педагогические условия реализации программы</a:t>
            </a:r>
            <a:endParaRPr lang="ru-RU" sz="2000" b="1" cap="none" spc="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7749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</a:rPr>
              <a:t>Используйте формулировки из </a:t>
            </a:r>
            <a:r>
              <a:rPr lang="ru-RU" sz="2000" b="1" dirty="0">
                <a:solidFill>
                  <a:srgbClr val="FF0000"/>
                </a:solidFill>
                <a:ea typeface="Calibri"/>
              </a:rPr>
              <a:t>ФОП ДО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с нужными корректировками, если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условия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есть в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действительности в вашем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детском саду.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948569"/>
            <a:ext cx="8046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формируемой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участниками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отношений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0744" y="3814591"/>
            <a:ext cx="6191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Чтобы не дублировать, просто укажите,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что психолого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– педагогические условия для реализации </a:t>
            </a:r>
            <a:r>
              <a:rPr lang="ru-RU" sz="2000" b="1" dirty="0">
                <a:solidFill>
                  <a:srgbClr val="000000"/>
                </a:solidFill>
              </a:rPr>
              <a:t>парциальных, региональных программ или проектов </a:t>
            </a:r>
            <a:r>
              <a:rPr lang="ru-RU" sz="2000" b="1" dirty="0" smtClean="0">
                <a:solidFill>
                  <a:srgbClr val="000000"/>
                </a:solidFill>
              </a:rPr>
              <a:t>соответствуют (или идентичны) условиям, которые перечислены в обязательной </a:t>
            </a:r>
            <a:r>
              <a:rPr lang="ru-RU" sz="2000" b="1" dirty="0">
                <a:solidFill>
                  <a:srgbClr val="000000"/>
                </a:solidFill>
              </a:rPr>
              <a:t>части </a:t>
            </a:r>
            <a:r>
              <a:rPr lang="ru-RU" sz="2000" b="1" dirty="0" smtClean="0">
                <a:solidFill>
                  <a:srgbClr val="000000"/>
                </a:solidFill>
              </a:rPr>
              <a:t>образовательной программы дошкольного образования детского сада.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62845" t="26616" r="6374" b="17110"/>
          <a:stretch/>
        </p:blipFill>
        <p:spPr bwMode="auto">
          <a:xfrm>
            <a:off x="6732240" y="3846936"/>
            <a:ext cx="2105000" cy="214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0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24936" cy="828010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3.7 </a:t>
            </a:r>
            <a:r>
              <a:rPr lang="ru-RU" sz="2000" b="1" dirty="0" smtClean="0">
                <a:effectLst/>
                <a:latin typeface="+mj-lt"/>
                <a:ea typeface="Calibri"/>
                <a:cs typeface="Times New Roman"/>
              </a:rPr>
              <a:t>Кадровые условия реализации программы</a:t>
            </a:r>
            <a:endParaRPr lang="ru-RU" sz="20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9361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ea typeface="Calibri"/>
              </a:rPr>
              <a:t>Используйте формулировки из </a:t>
            </a:r>
            <a:r>
              <a:rPr lang="ru-RU" dirty="0" smtClean="0">
                <a:solidFill>
                  <a:srgbClr val="FF0000"/>
                </a:solidFill>
                <a:ea typeface="Calibri"/>
              </a:rPr>
              <a:t>ФОП ДО </a:t>
            </a:r>
            <a:r>
              <a:rPr lang="ru-RU" dirty="0" smtClean="0">
                <a:ea typeface="Calibri"/>
              </a:rPr>
              <a:t>с нужными корректировками, если конкретные кадровые условия есть в вашем детском саду.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9919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формируемой участниками образовательных отношений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181032"/>
            <a:ext cx="53285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</a:rPr>
              <a:t>В этой части укажите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какие дополнительные кадровые условия вы используете для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реализации </a:t>
            </a:r>
            <a:r>
              <a:rPr lang="ru-RU" sz="2000" b="1" dirty="0">
                <a:solidFill>
                  <a:srgbClr val="000000"/>
                </a:solidFill>
              </a:rPr>
              <a:t>парциальных, региональных программ или проектов. </a:t>
            </a:r>
            <a:r>
              <a:rPr lang="ru-RU" sz="2000" b="1" dirty="0" smtClean="0">
                <a:solidFill>
                  <a:srgbClr val="000000"/>
                </a:solidFill>
              </a:rPr>
              <a:t>Если только свои кадры то </a:t>
            </a:r>
            <a:r>
              <a:rPr lang="ru-RU" sz="2000" b="1" dirty="0">
                <a:solidFill>
                  <a:srgbClr val="000000"/>
                </a:solidFill>
              </a:rPr>
              <a:t>просто сошлитесь на нужный </a:t>
            </a:r>
            <a:r>
              <a:rPr lang="ru-RU" sz="2000" b="1" dirty="0" smtClean="0">
                <a:solidFill>
                  <a:srgbClr val="000000"/>
                </a:solidFill>
              </a:rPr>
              <a:t>пункт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в </a:t>
            </a:r>
            <a:r>
              <a:rPr lang="ru-RU" sz="2000" b="1" dirty="0">
                <a:solidFill>
                  <a:srgbClr val="000000"/>
                </a:solidFill>
              </a:rPr>
              <a:t>обязательной </a:t>
            </a:r>
            <a:r>
              <a:rPr lang="ru-RU" sz="2000" b="1" dirty="0" smtClean="0">
                <a:solidFill>
                  <a:srgbClr val="000000"/>
                </a:solidFill>
              </a:rPr>
              <a:t>части.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81032"/>
            <a:ext cx="25606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04056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3.8 </a:t>
            </a:r>
            <a:r>
              <a:rPr lang="ru-RU" sz="2000" b="1" dirty="0" smtClean="0">
                <a:effectLst/>
                <a:latin typeface="+mj-lt"/>
                <a:ea typeface="Calibri"/>
                <a:cs typeface="Times New Roman"/>
              </a:rPr>
              <a:t>Календарный план воспитательной работы</a:t>
            </a:r>
            <a:endParaRPr lang="ru-RU" sz="20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912" y="836712"/>
            <a:ext cx="8365544" cy="259228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800" dirty="0" smtClean="0">
                <a:solidFill>
                  <a:srgbClr val="000000"/>
                </a:solidFill>
                <a:ea typeface="Calibri"/>
              </a:rPr>
              <a:t>В соответствии </a:t>
            </a:r>
            <a:r>
              <a:rPr lang="ru-RU" sz="1800" dirty="0">
                <a:solidFill>
                  <a:srgbClr val="000000"/>
                </a:solidFill>
                <a:ea typeface="Calibri"/>
              </a:rPr>
              <a:t>с </a:t>
            </a:r>
            <a:r>
              <a:rPr lang="ru-RU" sz="1800" dirty="0">
                <a:solidFill>
                  <a:srgbClr val="FF0000"/>
                </a:solidFill>
                <a:ea typeface="Calibri"/>
              </a:rPr>
              <a:t>ФОП ДО </a:t>
            </a:r>
            <a:r>
              <a:rPr lang="ru-RU" sz="1800" dirty="0">
                <a:solidFill>
                  <a:srgbClr val="000000"/>
                </a:solidFill>
                <a:ea typeface="Calibri"/>
              </a:rPr>
              <a:t>напишите следующую формулировку: </a:t>
            </a:r>
            <a:endParaRPr lang="ru-RU" sz="1800" dirty="0" smtClean="0">
              <a:solidFill>
                <a:srgbClr val="000000"/>
              </a:solidFill>
              <a:ea typeface="Calibri"/>
            </a:endParaRPr>
          </a:p>
          <a:p>
            <a:pPr lvl="0" algn="just"/>
            <a:endParaRPr lang="ru-RU" sz="1800" dirty="0">
              <a:solidFill>
                <a:srgbClr val="000000"/>
              </a:solidFill>
              <a:ea typeface="Calibri"/>
            </a:endParaRPr>
          </a:p>
          <a:p>
            <a:pPr lvl="0" algn="just"/>
            <a:r>
              <a:rPr lang="ru-RU" sz="1800" dirty="0">
                <a:solidFill>
                  <a:srgbClr val="000000"/>
                </a:solidFill>
              </a:rPr>
              <a:t>Календарный план воспитательной работы – единый для ДОО. </a:t>
            </a:r>
            <a:r>
              <a:rPr lang="ru-RU" sz="1800" dirty="0" smtClean="0">
                <a:solidFill>
                  <a:srgbClr val="000000"/>
                </a:solidFill>
              </a:rPr>
              <a:t>ДОО </a:t>
            </a:r>
            <a:r>
              <a:rPr lang="ru-RU" sz="1800" dirty="0">
                <a:solidFill>
                  <a:srgbClr val="000000"/>
                </a:solidFill>
              </a:rPr>
              <a:t>вправе наряду с планом </a:t>
            </a:r>
            <a:r>
              <a:rPr lang="ru-RU" sz="1800" dirty="0" smtClean="0">
                <a:solidFill>
                  <a:srgbClr val="000000"/>
                </a:solidFill>
              </a:rPr>
              <a:t>проводить иные мероприятия согласно рабочей программе воспитания по ключевым направлениям воспитания и дополнительного образования детей.                                                                   Все мероприятия проводятся с учётом особенностей ОП ДО, а также возрастных, физиологических и психоэмоциональных особенностей воспитанников.  (приложите свой план)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040" y="3315458"/>
            <a:ext cx="78488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ea typeface="Calibri"/>
            </a:endParaRPr>
          </a:p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Программы, формируемой участниками образовательных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5400600" cy="21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endParaRPr lang="ru-RU" b="1" dirty="0" smtClean="0">
              <a:ea typeface="Calibri"/>
            </a:endParaRPr>
          </a:p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b="1" dirty="0" smtClean="0">
                <a:ea typeface="Calibri"/>
              </a:rPr>
              <a:t>В этой части будут дополнения – региональные знаменательные даты, праздники, которых нет в примерном календарном плане воспитательной работы в ФОП ДО, но которые вы организуете в детском саду.</a:t>
            </a:r>
            <a:endParaRPr lang="ru-RU" b="1" dirty="0"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92496"/>
            <a:ext cx="32004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200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none" spc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Давайте работать вместе. </a:t>
            </a:r>
            <a:br>
              <a:rPr lang="ru-RU" sz="4800" b="1" cap="none" spc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4800" b="1" cap="none" spc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 нас все получится! </a:t>
            </a:r>
            <a:endParaRPr lang="ru-RU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4378"/>
            <a:ext cx="2639690" cy="321873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36246"/>
              </p:ext>
            </p:extLst>
          </p:nvPr>
        </p:nvGraphicFramePr>
        <p:xfrm>
          <a:off x="395536" y="620688"/>
          <a:ext cx="8208910" cy="5721862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2376263"/>
                <a:gridCol w="3600399"/>
              </a:tblGrid>
              <a:tr h="488303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Организационный раздел обязательной части Программы и части, формируемой участниками образовательных отношений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145">
                <a:tc>
                  <a:txBody>
                    <a:bodyPr/>
                    <a:lstStyle/>
                    <a:p>
                      <a:pPr marL="34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792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3.1Описание материально-технического обеспечения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 Психолого-педагогические условия реализации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lvl="1" indent="-857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 Описание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материально-технического обеспечения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5725" indent="-857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 +содержание уголков РППС + часть Программы, формируемую участниками образовательных отношений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403">
                <a:tc>
                  <a:txBody>
                    <a:bodyPr/>
                    <a:lstStyle/>
                    <a:p>
                      <a:pPr marL="85725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 Обеспеченность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методическими материалами и средствами обучения и воспитания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 Особенности организации развивающей предметно-пространственной среды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3.2.Обеспеченность методическими материалами и средствами обучения и воспитания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(с учетом того, что есть в наличии)+ Перечень литературных, музыкальных, художественных, анимационных произведений для реализации Федеральной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94">
                <a:tc>
                  <a:txBody>
                    <a:bodyPr/>
                    <a:lstStyle/>
                    <a:p>
                      <a:pPr marL="85725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 Распорядок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/или режим дня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 Материально-техническое обеспечение программы, обеспеченность методическими материалами и средствами обучения и воспитания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 Распорядок и /или режим дня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основе ФОП разрабатываем свой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1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30747"/>
              </p:ext>
            </p:extLst>
          </p:nvPr>
        </p:nvGraphicFramePr>
        <p:xfrm>
          <a:off x="323528" y="260648"/>
          <a:ext cx="8208910" cy="6259424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3960440"/>
                <a:gridCol w="2736302"/>
              </a:tblGrid>
              <a:tr h="58680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Организационный раздел обязательной части Программы и части, формируемой участниками образовательных отношений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9">
                <a:tc>
                  <a:txBody>
                    <a:bodyPr/>
                    <a:lstStyle/>
                    <a:p>
                      <a:pPr marL="34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08" marR="50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5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 Особенности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традиционных событий, праздников, мероприятий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 Перечень литературных, музыкальных, художественных, анимационных произведений для реализации Федеральной программы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3.4.1 Перечень художественной литературы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3.4.2 Перечень музыкальных произведений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3.4.3 Перечень произведений изобразительного искусства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143000" lvl="2" indent="-2286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анимационных произведений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3.4. Особенности традиционных событий, праздников, мероприятий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разрабатываем свой (можно взять из прежней программы)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4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 Особенности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РППС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 Кадровые условия реализации программы</a:t>
                      </a:r>
                      <a:endParaRPr lang="ru-RU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 Особенности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РППС  </a:t>
                      </a: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 Режим и распорядок дня в дошкольных группах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 Психолого-педагогические условия реализации программы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225" indent="90170"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ФОП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3.7  Календарный план воспитательной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3.7 Кадровые условия реализации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9017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 Календарный план воспитательной работы</a:t>
                      </a:r>
                    </a:p>
                    <a:p>
                      <a:pPr marL="22225" indent="90170"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ФОП ДО + часть Программы, формируемую участниками образовательных отношений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0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6422" t="5963" r="6881" b="5046"/>
          <a:stretch/>
        </p:blipFill>
        <p:spPr bwMode="auto">
          <a:xfrm>
            <a:off x="6228184" y="3649474"/>
            <a:ext cx="2592288" cy="2659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48" y="252110"/>
            <a:ext cx="8219256" cy="944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3. 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Организационный раздел обязательной части Программы и части, формируемой участниками образовательных отношений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960" y="1484784"/>
            <a:ext cx="7920880" cy="490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</a:rPr>
              <a:t>3.1 </a:t>
            </a:r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Описание материально-технического обеспечения </a:t>
            </a:r>
            <a:r>
              <a:rPr lang="ru-RU" b="1" kern="0" dirty="0" smtClean="0">
                <a:solidFill>
                  <a:sysClr val="windowText" lastClr="000000"/>
                </a:solidFill>
                <a:ea typeface="Calibri"/>
                <a:cs typeface="Times New Roman"/>
              </a:rPr>
              <a:t>Программы</a:t>
            </a:r>
          </a:p>
          <a:p>
            <a:pPr lvl="0"/>
            <a:endParaRPr lang="ru-RU" b="1" kern="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3.1 </a:t>
            </a:r>
            <a:r>
              <a:rPr lang="ru-RU" b="1" dirty="0" smtClean="0">
                <a:ea typeface="Calibri"/>
                <a:cs typeface="Times New Roman"/>
              </a:rPr>
              <a:t>Обеспеченность </a:t>
            </a:r>
            <a:r>
              <a:rPr lang="ru-RU" b="1" dirty="0">
                <a:ea typeface="Calibri"/>
                <a:cs typeface="Times New Roman"/>
              </a:rPr>
              <a:t>методическими материалами и средствами обучения и </a:t>
            </a:r>
            <a:r>
              <a:rPr lang="ru-RU" b="1" dirty="0" smtClean="0">
                <a:ea typeface="Calibri"/>
                <a:cs typeface="Times New Roman"/>
              </a:rPr>
              <a:t>воспитания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3.3 </a:t>
            </a:r>
            <a:r>
              <a:rPr lang="ru-RU" b="1" kern="0" dirty="0">
                <a:solidFill>
                  <a:sysClr val="windowText" lastClr="000000"/>
                </a:solidFill>
                <a:ea typeface="Calibri"/>
              </a:rPr>
              <a:t>Распорядок и /или режим дня</a:t>
            </a:r>
            <a:endParaRPr lang="ru-RU" b="1" dirty="0">
              <a:ea typeface="Calibri"/>
              <a:cs typeface="Times New Roman"/>
            </a:endParaRPr>
          </a:p>
          <a:p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3.4 </a:t>
            </a:r>
            <a:r>
              <a:rPr lang="ru-RU" b="1" kern="0" dirty="0">
                <a:solidFill>
                  <a:sysClr val="windowText" lastClr="000000"/>
                </a:solidFill>
                <a:ea typeface="Calibri"/>
              </a:rPr>
              <a:t>Особенности традиционных событий, праздников, </a:t>
            </a:r>
            <a:r>
              <a:rPr lang="ru-RU" b="1" kern="0" dirty="0" smtClean="0">
                <a:solidFill>
                  <a:sysClr val="windowText" lastClr="000000"/>
                </a:solidFill>
                <a:ea typeface="Calibri"/>
              </a:rPr>
              <a:t>мероприятий</a:t>
            </a:r>
          </a:p>
          <a:p>
            <a:endParaRPr lang="ru-RU" b="1" kern="0" dirty="0" smtClean="0">
              <a:solidFill>
                <a:sysClr val="windowText" lastClr="000000"/>
              </a:solidFill>
              <a:ea typeface="Calibri"/>
            </a:endParaRPr>
          </a:p>
          <a:p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3.5 Особенности организации </a:t>
            </a:r>
            <a:r>
              <a:rPr lang="ru-RU" b="1" kern="0" dirty="0" smtClean="0">
                <a:solidFill>
                  <a:sysClr val="windowText" lastClr="000000"/>
                </a:solidFill>
                <a:ea typeface="Calibri"/>
                <a:cs typeface="Times New Roman"/>
              </a:rPr>
              <a:t>РППС</a:t>
            </a:r>
          </a:p>
          <a:p>
            <a:endParaRPr lang="ru-RU" b="1" kern="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3.6 </a:t>
            </a:r>
            <a:r>
              <a:rPr lang="ru-RU" b="1" dirty="0">
                <a:solidFill>
                  <a:srgbClr val="000000"/>
                </a:solidFill>
                <a:ea typeface="Calibri"/>
                <a:cs typeface="+mj-cs"/>
              </a:rPr>
              <a:t>Психолого-педагогические условия реализации 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+mj-cs"/>
              </a:rPr>
              <a:t>                       программы</a:t>
            </a:r>
          </a:p>
          <a:p>
            <a:endParaRPr lang="ru-RU" b="1" dirty="0" smtClean="0">
              <a:solidFill>
                <a:srgbClr val="000000"/>
              </a:solidFill>
              <a:ea typeface="Calibri"/>
              <a:cs typeface="+mj-cs"/>
            </a:endParaRPr>
          </a:p>
          <a:p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3.7 Кадровые условия реализации </a:t>
            </a:r>
            <a:r>
              <a:rPr lang="ru-RU" b="1" kern="0" dirty="0" smtClean="0">
                <a:solidFill>
                  <a:sysClr val="windowText" lastClr="000000"/>
                </a:solidFill>
                <a:ea typeface="Calibri"/>
                <a:cs typeface="Times New Roman"/>
              </a:rPr>
              <a:t>программы</a:t>
            </a:r>
          </a:p>
          <a:p>
            <a:endParaRPr lang="ru-RU" b="1" kern="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r>
              <a:rPr lang="ru-RU" b="1" kern="0" dirty="0">
                <a:solidFill>
                  <a:sysClr val="windowText" lastClr="000000"/>
                </a:solidFill>
                <a:ea typeface="Calibri"/>
                <a:cs typeface="Times New Roman"/>
              </a:rPr>
              <a:t>3.8 Календарный план воспитательной работы</a:t>
            </a: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828010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3.1 Описание материально-технического обеспечения Программы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920880" cy="19442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ea typeface="Calibri"/>
              </a:rPr>
              <a:t>- ФОП </a:t>
            </a:r>
            <a:r>
              <a:rPr lang="ru-RU" dirty="0">
                <a:solidFill>
                  <a:srgbClr val="FF0000"/>
                </a:solidFill>
                <a:ea typeface="Calibri"/>
              </a:rPr>
              <a:t>ДО </a:t>
            </a:r>
            <a:endParaRPr lang="ru-RU" dirty="0">
              <a:ea typeface="Calibri"/>
            </a:endParaRPr>
          </a:p>
          <a:p>
            <a:pPr algn="just"/>
            <a:r>
              <a:rPr lang="ru-RU" b="0" dirty="0" smtClean="0">
                <a:ea typeface="Calibri"/>
              </a:rPr>
              <a:t>- </a:t>
            </a:r>
            <a:r>
              <a:rPr lang="ru-RU" dirty="0" smtClean="0">
                <a:ea typeface="Calibri"/>
              </a:rPr>
              <a:t>описать помещения ДОО и их оборудование (взять из старой ОПДО)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ea typeface="Calibri"/>
              </a:rPr>
              <a:t>содержание </a:t>
            </a:r>
            <a:r>
              <a:rPr lang="ru-RU" dirty="0">
                <a:ea typeface="Calibri"/>
              </a:rPr>
              <a:t>уголков РППС </a:t>
            </a:r>
            <a:r>
              <a:rPr lang="ru-RU" dirty="0" smtClean="0">
                <a:ea typeface="Calibri"/>
              </a:rPr>
              <a:t>(подробно перечислить всё, что у вас есть)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1358" y="4260836"/>
            <a:ext cx="2748689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3284984"/>
            <a:ext cx="8046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формируемой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участниками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отношений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552" y="4128332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В этой части обязательно опишите материально – техническое обеспечение парциальных, региональных программ или проектов, которые реализует ваш детский сад. Эта часть может содержать дополнительный список помещений, если они есть, материалов, оборудования…</a:t>
            </a:r>
          </a:p>
        </p:txBody>
      </p:sp>
    </p:spTree>
    <p:extLst>
      <p:ext uri="{BB962C8B-B14F-4D97-AF65-F5344CB8AC3E}">
        <p14:creationId xmlns:p14="http://schemas.microsoft.com/office/powerpoint/2010/main" val="23010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75365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Предполагает ли Федеральная программа перечень необходимого оснащения и оборудования для реализации образовательной деятельности?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pPr algn="just"/>
            <a:r>
              <a:rPr lang="ru-RU" dirty="0" smtClean="0"/>
              <a:t>Федеральная </a:t>
            </a:r>
            <a:r>
              <a:rPr lang="ru-RU" dirty="0"/>
              <a:t>программа не устанавливает жестких требований к организации пространства в ДОО, оставляя за каждой конкретной ДОО право проектирования такой РППС, которая бы в полной мере обеспечивала возможность освоения Программы, достижения целевых результатов, учета индивидуальных особенностей и интересов обучающихся, специфику национальных, социокультурных и иных условий, в которых осуществляется образовательная деятельность. При этом все оснащение и оборудование ДОО должно соответствовать требованиям ФГОС ДО и Программы, безопасности и надежности, возрастным особенностям обучающихся, учитывать воспитывающий характер обучения детей в ДОО и условия обеспечения развития детей в различных видах деятельности и образовательных </a:t>
            </a:r>
            <a:r>
              <a:rPr lang="ru-RU" dirty="0" smtClean="0"/>
              <a:t>областях (в том числе детей ОВЗ и детей - инвалидов)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4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24936" cy="828010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3.2 </a:t>
            </a:r>
            <a:r>
              <a:rPr lang="ru-RU" sz="2000" b="1" dirty="0" smtClean="0">
                <a:effectLst/>
                <a:latin typeface="+mj-lt"/>
                <a:ea typeface="Calibri"/>
              </a:rPr>
              <a:t>Обеспеченность методическими материалами и средствами обучения и воспитания</a:t>
            </a:r>
            <a:endParaRPr lang="ru-RU" sz="20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20880" cy="1296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ea typeface="Calibri"/>
              </a:rPr>
              <a:t>ФОП ДО </a:t>
            </a:r>
            <a:r>
              <a:rPr lang="ru-RU" i="1" dirty="0" smtClean="0">
                <a:ea typeface="Calibri"/>
              </a:rPr>
              <a:t>(</a:t>
            </a:r>
            <a:r>
              <a:rPr lang="ru-RU" dirty="0">
                <a:ea typeface="Calibri"/>
              </a:rPr>
              <a:t>с учетом того, что есть в наличии</a:t>
            </a:r>
            <a:r>
              <a:rPr lang="ru-RU" dirty="0" smtClean="0">
                <a:ea typeface="Calibri"/>
              </a:rPr>
              <a:t>) </a:t>
            </a:r>
          </a:p>
          <a:p>
            <a:pPr algn="just"/>
            <a:r>
              <a:rPr lang="ru-RU" dirty="0" smtClean="0">
                <a:ea typeface="Calibri"/>
              </a:rPr>
              <a:t> </a:t>
            </a:r>
            <a:r>
              <a:rPr lang="ru-RU" dirty="0">
                <a:ea typeface="Calibri"/>
              </a:rPr>
              <a:t>Перечень литературных, музыкальных, художественных, анимационных произведений для реализации Федеральной программы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861048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248" y="2852936"/>
            <a:ext cx="8046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формируемой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участниками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отношений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5832" y="3607891"/>
            <a:ext cx="6375144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a typeface="Calibri"/>
              </a:rPr>
              <a:t>Перечислите перечни художественной литературы, музыкальных произведений,</a:t>
            </a:r>
            <a:r>
              <a:rPr lang="ru-RU" sz="1800" b="0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произведений</a:t>
            </a:r>
            <a:r>
              <a:rPr lang="ru-RU" dirty="0" smtClean="0">
                <a:ea typeface="Calibri"/>
              </a:rPr>
              <a:t> изобразительного искусства, которых нет в примерных перечнях в ФОП ДО, но они вам нужны для реализации региональных, парциальных</a:t>
            </a:r>
            <a:r>
              <a:rPr lang="ru-RU" dirty="0">
                <a:ea typeface="Calibri"/>
              </a:rPr>
              <a:t> </a:t>
            </a:r>
            <a:r>
              <a:rPr lang="ru-RU" dirty="0" smtClean="0">
                <a:ea typeface="Calibri"/>
              </a:rPr>
              <a:t>программ или проектов. Также вы можете перечислить дополнительные анимационные произведений для  совместного просмотра, бесед и обсуждений с детьми старшего дошкольного возраста.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Какие требования предъявляются к использованию различных учебно-методических комплектов в ДОО? </a:t>
            </a:r>
            <a:endParaRPr lang="ru-RU" sz="1600" dirty="0" smtClean="0"/>
          </a:p>
          <a:p>
            <a:endParaRPr lang="ru-RU" sz="1600" dirty="0" smtClean="0"/>
          </a:p>
          <a:p>
            <a:pPr algn="just"/>
            <a:r>
              <a:rPr lang="ru-RU" sz="1600" dirty="0" smtClean="0"/>
              <a:t>Учебные </a:t>
            </a:r>
            <a:r>
              <a:rPr lang="ru-RU" sz="1600" dirty="0"/>
              <a:t>издания, используемые при реализации образовательных программ дошкольного образования, определяются организацией, осуществляющей образовательную деятельность, с учетом требований федеральных государственных образовательных стандартов, а также федеральных образовательных программ дошкольного образования и федеральных образовательных программ начального общего </a:t>
            </a:r>
            <a:r>
              <a:rPr lang="ru-RU" sz="1600" dirty="0" smtClean="0"/>
              <a:t>образования. </a:t>
            </a:r>
          </a:p>
          <a:p>
            <a:pPr algn="just"/>
            <a:r>
              <a:rPr lang="ru-RU" sz="1600" dirty="0" smtClean="0"/>
              <a:t>Учебно-методические </a:t>
            </a:r>
            <a:r>
              <a:rPr lang="ru-RU" sz="1600" dirty="0"/>
              <a:t>комплекты (далее – УМК) могут включать все виды учебных изданий, обеспечивающие реализацию Программы и созданные в соответствии с </a:t>
            </a:r>
            <a:r>
              <a:rPr lang="ru-RU" sz="1600" dirty="0" smtClean="0"/>
              <a:t>ГОСТ. </a:t>
            </a:r>
            <a:r>
              <a:rPr lang="ru-RU" sz="1600" dirty="0"/>
              <a:t>В УМК включаются пособия для организации образовательного процесса для всех возрастных групп обучающихся (от двух месяцев до восьми лет) по всем образовательным </a:t>
            </a:r>
            <a:r>
              <a:rPr lang="ru-RU" sz="1600" dirty="0" smtClean="0"/>
              <a:t>областям</a:t>
            </a:r>
            <a:r>
              <a:rPr lang="ru-RU" sz="1600" dirty="0"/>
              <a:t>, предусмотренным ФГОС ДО, пособия по педагогической диагностике, рекомендации по тематическому планированию образовательного процесса в ДОО и другие. 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ДОО должен быть издан локальный акт, содержащий перечень учебных изданий, использующихся для реализации Программы, определенный организацией. УМК могут быть дополнены развивающими дидактическими пособиями для детей – рабочими тетрадями, альбомами, раздаточным материалом. При этом целесообразно учитывать также предпочтения и интересы детей, опыт педагогов и запросы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0899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24936" cy="828010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3.3 </a:t>
            </a:r>
            <a:r>
              <a:rPr lang="ru-RU" sz="2000" b="1" dirty="0" smtClean="0">
                <a:effectLst/>
                <a:latin typeface="+mj-lt"/>
                <a:ea typeface="Calibri"/>
              </a:rPr>
              <a:t>Распорядок и /или режим дня</a:t>
            </a:r>
            <a:endParaRPr lang="ru-RU" sz="20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1440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ea typeface="Calibri"/>
              </a:rPr>
              <a:t>Для описания этой части используете формулировки              </a:t>
            </a:r>
            <a:r>
              <a:rPr lang="ru-RU" dirty="0" smtClean="0">
                <a:solidFill>
                  <a:srgbClr val="FF0000"/>
                </a:solidFill>
                <a:ea typeface="Calibri"/>
              </a:rPr>
              <a:t>ФОП ДО, </a:t>
            </a:r>
            <a:r>
              <a:rPr lang="ru-RU" dirty="0" smtClean="0">
                <a:ea typeface="Calibri"/>
              </a:rPr>
              <a:t>некоторые из них корректируете.</a:t>
            </a:r>
          </a:p>
          <a:p>
            <a:pPr algn="just"/>
            <a:r>
              <a:rPr lang="ru-RU" dirty="0" smtClean="0">
                <a:ea typeface="Calibri"/>
              </a:rPr>
              <a:t>Режим дня разрабатываете свой или оставляете из ОП ДО,  если соответствует необходимым требованиям.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29000"/>
            <a:ext cx="3168352" cy="258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1832" y="3494911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часть Программы, формируемой участниками образовательных отношений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832" y="4671908"/>
            <a:ext cx="574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В этой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части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укажите, в каком месте в режиме дня, какими способами вы реализуете региональные, парциальные программы </a:t>
            </a:r>
            <a:r>
              <a:rPr lang="ru-RU" sz="2000" b="1" dirty="0">
                <a:solidFill>
                  <a:srgbClr val="000000"/>
                </a:solidFill>
                <a:ea typeface="Calibri"/>
              </a:rPr>
              <a:t>или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проекты.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808</TotalTime>
  <Words>1227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Презентация PowerPoint</vt:lpstr>
      <vt:lpstr>Презентация PowerPoint</vt:lpstr>
      <vt:lpstr>Презентация PowerPoint</vt:lpstr>
      <vt:lpstr>3. Организационный раздел обязательной части Программы и части, формируемой участниками образовательных отношений</vt:lpstr>
      <vt:lpstr>3.1 Описание материально-технического обеспечения Программы</vt:lpstr>
      <vt:lpstr>Презентация PowerPoint</vt:lpstr>
      <vt:lpstr>3.2 Обеспеченность методическими материалами и средствами обучения и воспитания</vt:lpstr>
      <vt:lpstr>Презентация PowerPoint</vt:lpstr>
      <vt:lpstr>3.3 Распорядок и /или режим дня</vt:lpstr>
      <vt:lpstr>3.4 Особенности традиционных событий, праздников, мероприятий</vt:lpstr>
      <vt:lpstr>3.5 Особенности организации РППС</vt:lpstr>
      <vt:lpstr>3.6 Психолого-педагогические условия реализации программы</vt:lpstr>
      <vt:lpstr>3.7 Кадровые условия реализации программы</vt:lpstr>
      <vt:lpstr>3.8 Календарный план воспитательной работы</vt:lpstr>
      <vt:lpstr>Давайте работать вместе.  У нас все получится!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User</cp:lastModifiedBy>
  <cp:revision>59</cp:revision>
  <cp:lastPrinted>2023-04-24T09:43:09Z</cp:lastPrinted>
  <dcterms:created xsi:type="dcterms:W3CDTF">2023-03-20T06:15:05Z</dcterms:created>
  <dcterms:modified xsi:type="dcterms:W3CDTF">2023-08-17T18:07:40Z</dcterms:modified>
</cp:coreProperties>
</file>